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60" r:id="rId3"/>
    <p:sldId id="268" r:id="rId4"/>
    <p:sldId id="270" r:id="rId5"/>
    <p:sldId id="280" r:id="rId6"/>
    <p:sldId id="281" r:id="rId7"/>
    <p:sldId id="282" r:id="rId8"/>
    <p:sldId id="283" r:id="rId9"/>
    <p:sldId id="284" r:id="rId10"/>
    <p:sldId id="285" r:id="rId11"/>
    <p:sldId id="286" r:id="rId12"/>
    <p:sldId id="287" r:id="rId13"/>
    <p:sldId id="288" r:id="rId14"/>
    <p:sldId id="312" r:id="rId15"/>
    <p:sldId id="309" r:id="rId16"/>
    <p:sldId id="313" r:id="rId17"/>
    <p:sldId id="314" r:id="rId18"/>
    <p:sldId id="315" r:id="rId19"/>
    <p:sldId id="317" r:id="rId20"/>
    <p:sldId id="289" r:id="rId21"/>
    <p:sldId id="290" r:id="rId22"/>
    <p:sldId id="316" r:id="rId23"/>
    <p:sldId id="291" r:id="rId24"/>
    <p:sldId id="292" r:id="rId25"/>
    <p:sldId id="293" r:id="rId26"/>
    <p:sldId id="294" r:id="rId27"/>
    <p:sldId id="295" r:id="rId28"/>
    <p:sldId id="296" r:id="rId29"/>
    <p:sldId id="298" r:id="rId30"/>
    <p:sldId id="299" r:id="rId31"/>
    <p:sldId id="311"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1pPr>
    <a:lvl2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2pPr>
    <a:lvl3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3pPr>
    <a:lvl4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4pPr>
    <a:lvl5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5pPr>
    <a:lvl6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6pPr>
    <a:lvl7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7pPr>
    <a:lvl8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8pPr>
    <a:lvl9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venir Next Demi Bold"/>
          <a:ea typeface="Avenir Next Demi Bold"/>
          <a:cs typeface="Avenir Next Demi Bold"/>
        </a:font>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9DEE7"/>
          </a:solidFill>
        </a:fill>
      </a:tcStyle>
    </a:wholeTbl>
    <a:band2H>
      <a:tcTxStyle/>
      <a:tcStyle>
        <a:tcBdr/>
        <a:fill>
          <a:solidFill>
            <a:srgbClr val="EDEFF4"/>
          </a:solidFill>
        </a:fill>
      </a:tcStyle>
    </a:band2H>
    <a:firstCol>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firstCol>
    <a:la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lastRow>
    <a:fir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1"/>
          </a:solidFill>
        </a:fill>
      </a:tcStyle>
    </a:firstRow>
  </a:tblStyle>
  <a:tblStyle styleId="{C7B018BB-80A7-4F77-B60F-C8B233D01FF8}" styleName="">
    <a:tblBg/>
    <a:wholeTbl>
      <a:tcTxStyle b="on" i="off">
        <a:font>
          <a:latin typeface="Avenir Next Demi Bold"/>
          <a:ea typeface="Avenir Next Demi Bold"/>
          <a:cs typeface="Avenir Next Demi Bold"/>
        </a:font>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9DDD0"/>
          </a:solidFill>
        </a:fill>
      </a:tcStyle>
    </a:wholeTbl>
    <a:band2H>
      <a:tcTxStyle/>
      <a:tcStyle>
        <a:tcBdr/>
        <a:fill>
          <a:solidFill>
            <a:srgbClr val="EDEFE9"/>
          </a:solidFill>
        </a:fill>
      </a:tcStyle>
    </a:band2H>
    <a:firstCol>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firstCol>
    <a:la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lastRow>
    <a:fir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3"/>
          </a:solidFill>
        </a:fill>
      </a:tcStyle>
    </a:firstRow>
  </a:tblStyle>
  <a:tblStyle styleId="{EEE7283C-3CF3-47DC-8721-378D4A62B228}" styleName="">
    <a:tblBg/>
    <a:wholeTbl>
      <a:tcTxStyle b="on" i="off">
        <a:font>
          <a:latin typeface="Avenir Next Demi Bold"/>
          <a:ea typeface="Avenir Next Demi Bold"/>
          <a:cs typeface="Avenir Next Demi Bold"/>
        </a:font>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E6D3D0"/>
          </a:solidFill>
        </a:fill>
      </a:tcStyle>
    </a:wholeTbl>
    <a:band2H>
      <a:tcTxStyle/>
      <a:tcStyle>
        <a:tcBdr/>
        <a:fill>
          <a:solidFill>
            <a:srgbClr val="F3EAE9"/>
          </a:solidFill>
        </a:fill>
      </a:tcStyle>
    </a:band2H>
    <a:firstCol>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firstCol>
    <a:la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lastRow>
    <a:fir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chemeClr val="accent6"/>
          </a:solidFill>
        </a:fill>
      </a:tcStyle>
    </a:firstRow>
  </a:tblStyle>
  <a:tblStyle styleId="{CF821DB8-F4EB-4A41-A1BA-3FCAFE7338EE}" styleName="">
    <a:tblBg/>
    <a:wholeTbl>
      <a:tcTxStyle b="on" i="off">
        <a:font>
          <a:latin typeface="Avenir Next Demi Bold"/>
          <a:ea typeface="Avenir Next Demi Bold"/>
          <a:cs typeface="Avenir Next Demi Bold"/>
        </a:font>
        <a:srgbClr val="5E524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8"/>
          </a:solidFill>
        </a:fill>
      </a:tcStyle>
    </a:wholeTbl>
    <a:band2H>
      <a:tcTxStyle/>
      <a:tcStyle>
        <a:tcBdr/>
        <a:fill>
          <a:solidFill>
            <a:srgbClr val="12455E"/>
          </a:solidFill>
        </a:fill>
      </a:tcStyle>
    </a:band2H>
    <a:firstCol>
      <a:tcTxStyle b="on" i="off">
        <a:font>
          <a:latin typeface="Avenir Next"/>
          <a:ea typeface="Avenir Next"/>
          <a:cs typeface="Avenir Next"/>
        </a:font>
        <a:srgbClr val="1245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Next"/>
          <a:ea typeface="Avenir Next"/>
          <a:cs typeface="Avenir Next"/>
        </a:font>
        <a:srgbClr val="5E524C"/>
      </a:tcTxStyle>
      <a:tcStyle>
        <a:tcBdr>
          <a:left>
            <a:ln w="12700" cap="flat">
              <a:noFill/>
              <a:miter lim="400000"/>
            </a:ln>
          </a:left>
          <a:right>
            <a:ln w="12700" cap="flat">
              <a:noFill/>
              <a:miter lim="400000"/>
            </a:ln>
          </a:right>
          <a:top>
            <a:ln w="50800" cap="flat">
              <a:solidFill>
                <a:srgbClr val="5E524C"/>
              </a:solidFill>
              <a:prstDash val="solid"/>
              <a:round/>
            </a:ln>
          </a:top>
          <a:bottom>
            <a:ln w="25400" cap="flat">
              <a:solidFill>
                <a:srgbClr val="5E524C"/>
              </a:solidFill>
              <a:prstDash val="solid"/>
              <a:round/>
            </a:ln>
          </a:bottom>
          <a:insideH>
            <a:ln w="12700" cap="flat">
              <a:noFill/>
              <a:miter lim="400000"/>
            </a:ln>
          </a:insideH>
          <a:insideV>
            <a:ln w="12700" cap="flat">
              <a:noFill/>
              <a:miter lim="400000"/>
            </a:ln>
          </a:insideV>
        </a:tcBdr>
        <a:fill>
          <a:solidFill>
            <a:srgbClr val="12455E"/>
          </a:solidFill>
        </a:fill>
      </a:tcStyle>
    </a:lastRow>
    <a:firstRow>
      <a:tcTxStyle b="on" i="off">
        <a:font>
          <a:latin typeface="Avenir Next"/>
          <a:ea typeface="Avenir Next"/>
          <a:cs typeface="Avenir Next"/>
        </a:font>
        <a:srgbClr val="12455E"/>
      </a:tcTxStyle>
      <a:tcStyle>
        <a:tcBdr>
          <a:left>
            <a:ln w="12700" cap="flat">
              <a:noFill/>
              <a:miter lim="400000"/>
            </a:ln>
          </a:left>
          <a:right>
            <a:ln w="12700" cap="flat">
              <a:noFill/>
              <a:miter lim="400000"/>
            </a:ln>
          </a:right>
          <a:top>
            <a:ln w="25400" cap="flat">
              <a:solidFill>
                <a:srgbClr val="5E524C"/>
              </a:solidFill>
              <a:prstDash val="solid"/>
              <a:round/>
            </a:ln>
          </a:top>
          <a:bottom>
            <a:ln w="25400" cap="flat">
              <a:solidFill>
                <a:srgbClr val="5E524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Avenir Next Demi Bold"/>
          <a:ea typeface="Avenir Next Demi Bold"/>
          <a:cs typeface="Avenir Next Demi Bold"/>
        </a:font>
        <a:srgbClr val="5E524C"/>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D1CFCE"/>
          </a:solidFill>
        </a:fill>
      </a:tcStyle>
    </a:wholeTbl>
    <a:band2H>
      <a:tcTxStyle/>
      <a:tcStyle>
        <a:tcBdr/>
        <a:fill>
          <a:solidFill>
            <a:srgbClr val="E9E9E8"/>
          </a:solidFill>
        </a:fill>
      </a:tcStyle>
    </a:band2H>
    <a:firstCol>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firstCol>
    <a:la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38100" cap="flat">
              <a:solidFill>
                <a:srgbClr val="12455E"/>
              </a:solidFill>
              <a:prstDash val="solid"/>
              <a:round/>
            </a:ln>
          </a:top>
          <a:bottom>
            <a:ln w="127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lastRow>
    <a:firstRow>
      <a:tcTxStyle b="on" i="off">
        <a:font>
          <a:latin typeface="Avenir Next"/>
          <a:ea typeface="Avenir Next"/>
          <a:cs typeface="Avenir Next"/>
        </a:font>
        <a:srgbClr val="12455E"/>
      </a:tcTxStyle>
      <a:tcStyle>
        <a:tcBdr>
          <a:left>
            <a:ln w="12700" cap="flat">
              <a:solidFill>
                <a:srgbClr val="12455E"/>
              </a:solidFill>
              <a:prstDash val="solid"/>
              <a:round/>
            </a:ln>
          </a:left>
          <a:right>
            <a:ln w="12700" cap="flat">
              <a:solidFill>
                <a:srgbClr val="12455E"/>
              </a:solidFill>
              <a:prstDash val="solid"/>
              <a:round/>
            </a:ln>
          </a:right>
          <a:top>
            <a:ln w="12700" cap="flat">
              <a:solidFill>
                <a:srgbClr val="12455E"/>
              </a:solidFill>
              <a:prstDash val="solid"/>
              <a:round/>
            </a:ln>
          </a:top>
          <a:bottom>
            <a:ln w="38100" cap="flat">
              <a:solidFill>
                <a:srgbClr val="12455E"/>
              </a:solidFill>
              <a:prstDash val="solid"/>
              <a:round/>
            </a:ln>
          </a:bottom>
          <a:insideH>
            <a:ln w="12700" cap="flat">
              <a:solidFill>
                <a:srgbClr val="12455E"/>
              </a:solidFill>
              <a:prstDash val="solid"/>
              <a:round/>
            </a:ln>
          </a:insideH>
          <a:insideV>
            <a:ln w="12700" cap="flat">
              <a:solidFill>
                <a:srgbClr val="12455E"/>
              </a:solidFill>
              <a:prstDash val="solid"/>
              <a:round/>
            </a:ln>
          </a:insideV>
        </a:tcBdr>
        <a:fill>
          <a:solidFill>
            <a:srgbClr val="5E524C"/>
          </a:solidFill>
        </a:fill>
      </a:tcStyle>
    </a:firstRow>
  </a:tblStyle>
  <a:tblStyle styleId="{2708684C-4D16-4618-839F-0558EEFCDFE6}" styleName="">
    <a:tblBg/>
    <a:wholeTbl>
      <a:tcTxStyle b="on" i="off">
        <a:font>
          <a:latin typeface="Avenir Next Demi Bold"/>
          <a:ea typeface="Avenir Next Demi Bold"/>
          <a:cs typeface="Avenir Next Demi Bold"/>
        </a:font>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solidFill>
            <a:srgbClr val="5E524C">
              <a:alpha val="20000"/>
            </a:srgbClr>
          </a:solidFill>
        </a:fill>
      </a:tcStyle>
    </a:wholeTbl>
    <a:band2H>
      <a:tcTxStyle/>
      <a:tcStyle>
        <a:tcBdr/>
        <a:fill>
          <a:solidFill>
            <a:srgbClr val="FFFFFF"/>
          </a:solidFill>
        </a:fill>
      </a:tcStyle>
    </a:band2H>
    <a:firstCol>
      <a:tcTxStyle b="on" i="off">
        <a:font>
          <a:latin typeface="Avenir Next"/>
          <a:ea typeface="Avenir Next"/>
          <a:cs typeface="Avenir Next"/>
        </a:font>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solidFill>
            <a:srgbClr val="5E524C">
              <a:alpha val="20000"/>
            </a:srgbClr>
          </a:solidFill>
        </a:fill>
      </a:tcStyle>
    </a:firstCol>
    <a:lastRow>
      <a:tcTxStyle b="on" i="off">
        <a:font>
          <a:latin typeface="Avenir Next"/>
          <a:ea typeface="Avenir Next"/>
          <a:cs typeface="Avenir Next"/>
        </a:font>
        <a:srgbClr val="5E524C"/>
      </a:tcTxStyle>
      <a:tcStyle>
        <a:tcBdr>
          <a:left>
            <a:ln w="12700" cap="flat">
              <a:solidFill>
                <a:srgbClr val="5E524C"/>
              </a:solidFill>
              <a:prstDash val="solid"/>
              <a:round/>
            </a:ln>
          </a:left>
          <a:right>
            <a:ln w="12700" cap="flat">
              <a:solidFill>
                <a:srgbClr val="5E524C"/>
              </a:solidFill>
              <a:prstDash val="solid"/>
              <a:round/>
            </a:ln>
          </a:right>
          <a:top>
            <a:ln w="50800" cap="flat">
              <a:solidFill>
                <a:srgbClr val="5E524C"/>
              </a:solidFill>
              <a:prstDash val="solid"/>
              <a:round/>
            </a:ln>
          </a:top>
          <a:bottom>
            <a:ln w="127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noFill/>
        </a:fill>
      </a:tcStyle>
    </a:lastRow>
    <a:firstRow>
      <a:tcTxStyle b="on" i="off">
        <a:font>
          <a:latin typeface="Avenir Next"/>
          <a:ea typeface="Avenir Next"/>
          <a:cs typeface="Avenir Next"/>
        </a:font>
        <a:srgbClr val="5E524C"/>
      </a:tcTxStyle>
      <a:tcStyle>
        <a:tcBdr>
          <a:left>
            <a:ln w="12700" cap="flat">
              <a:solidFill>
                <a:srgbClr val="5E524C"/>
              </a:solidFill>
              <a:prstDash val="solid"/>
              <a:round/>
            </a:ln>
          </a:left>
          <a:right>
            <a:ln w="12700" cap="flat">
              <a:solidFill>
                <a:srgbClr val="5E524C"/>
              </a:solidFill>
              <a:prstDash val="solid"/>
              <a:round/>
            </a:ln>
          </a:right>
          <a:top>
            <a:ln w="12700" cap="flat">
              <a:solidFill>
                <a:srgbClr val="5E524C"/>
              </a:solidFill>
              <a:prstDash val="solid"/>
              <a:round/>
            </a:ln>
          </a:top>
          <a:bottom>
            <a:ln w="25400" cap="flat">
              <a:solidFill>
                <a:srgbClr val="5E524C"/>
              </a:solidFill>
              <a:prstDash val="solid"/>
              <a:round/>
            </a:ln>
          </a:bottom>
          <a:insideH>
            <a:ln w="12700" cap="flat">
              <a:solidFill>
                <a:srgbClr val="5E524C"/>
              </a:solidFill>
              <a:prstDash val="solid"/>
              <a:round/>
            </a:ln>
          </a:insideH>
          <a:insideV>
            <a:ln w="12700" cap="flat">
              <a:solidFill>
                <a:srgbClr val="5E524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643" autoAdjust="0"/>
  </p:normalViewPr>
  <p:slideViewPr>
    <p:cSldViewPr>
      <p:cViewPr varScale="1">
        <p:scale>
          <a:sx n="67" d="100"/>
          <a:sy n="67" d="100"/>
        </p:scale>
        <p:origin x="1458"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143000" y="685800"/>
            <a:ext cx="4572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27161138"/>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242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19838-6C71-47FA-BB72-F195776AD72F}" type="slidenum">
              <a:rPr lang="en-US" smtClean="0"/>
              <a:t>31</a:t>
            </a:fld>
            <a:endParaRPr lang="en-US"/>
          </a:p>
        </p:txBody>
      </p:sp>
    </p:spTree>
    <p:extLst>
      <p:ext uri="{BB962C8B-B14F-4D97-AF65-F5344CB8AC3E}">
        <p14:creationId xmlns:p14="http://schemas.microsoft.com/office/powerpoint/2010/main" val="23781960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2" name="chalk_line_10x7.png"/>
          <p:cNvPicPr>
            <a:picLocks noChangeAspect="1"/>
          </p:cNvPicPr>
          <p:nvPr/>
        </p:nvPicPr>
        <p:blipFill>
          <a:blip r:embed="rId2">
            <a:alphaModFix amt="45000"/>
            <a:extLst/>
          </a:blip>
          <a:stretch>
            <a:fillRect/>
          </a:stretch>
        </p:blipFill>
        <p:spPr>
          <a:xfrm>
            <a:off x="393700" y="355600"/>
            <a:ext cx="12217400" cy="8775700"/>
          </a:xfrm>
          <a:prstGeom prst="rect">
            <a:avLst/>
          </a:prstGeom>
          <a:ln w="12700">
            <a:miter lim="400000"/>
          </a:ln>
        </p:spPr>
      </p:pic>
      <p:sp>
        <p:nvSpPr>
          <p:cNvPr id="13" name="Shape 13"/>
          <p:cNvSpPr>
            <a:spLocks noGrp="1"/>
          </p:cNvSpPr>
          <p:nvPr>
            <p:ph type="title"/>
          </p:nvPr>
        </p:nvSpPr>
        <p:spPr>
          <a:xfrm>
            <a:off x="901700" y="3060700"/>
            <a:ext cx="11201400" cy="1714500"/>
          </a:xfrm>
          <a:prstGeom prst="rect">
            <a:avLst/>
          </a:prstGeom>
        </p:spPr>
        <p:txBody>
          <a:bodyPr anchor="b"/>
          <a:lstStyle/>
          <a:p>
            <a:r>
              <a:t>Title Text</a:t>
            </a:r>
          </a:p>
        </p:txBody>
      </p:sp>
      <p:sp>
        <p:nvSpPr>
          <p:cNvPr id="14" name="Shape 14"/>
          <p:cNvSpPr>
            <a:spLocks noGrp="1"/>
          </p:cNvSpPr>
          <p:nvPr>
            <p:ph type="body" sz="quarter" idx="1"/>
          </p:nvPr>
        </p:nvSpPr>
        <p:spPr>
          <a:xfrm>
            <a:off x="901700" y="4775200"/>
            <a:ext cx="11201400" cy="15367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15" name="Shape 15"/>
          <p:cNvSpPr>
            <a:spLocks noGrp="1"/>
          </p:cNvSpPr>
          <p:nvPr>
            <p:ph type="sldNum" sz="quarter" idx="2"/>
          </p:nvPr>
        </p:nvSpPr>
        <p:spPr>
          <a:xfrm>
            <a:off x="6303924" y="9258300"/>
            <a:ext cx="409652" cy="4191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6" name="Shape 96"/>
          <p:cNvSpPr>
            <a:spLocks noGrp="1"/>
          </p:cNvSpPr>
          <p:nvPr>
            <p:ph type="body" sz="quarter" idx="1"/>
          </p:nvPr>
        </p:nvSpPr>
        <p:spPr>
          <a:xfrm>
            <a:off x="1270000" y="6362700"/>
            <a:ext cx="10464800" cy="660400"/>
          </a:xfrm>
          <a:prstGeom prst="rect">
            <a:avLst/>
          </a:prstGeom>
        </p:spPr>
        <p:txBody>
          <a:bodyPr/>
          <a:lstStyle>
            <a:lvl1pPr marL="0" indent="0" algn="ctr">
              <a:lnSpc>
                <a:spcPct val="90000"/>
              </a:lnSpc>
              <a:spcBef>
                <a:spcPts val="1200"/>
              </a:spcBef>
              <a:buSzTx/>
              <a:buNone/>
              <a:defRPr sz="3200" i="1"/>
            </a:lvl1pPr>
          </a:lstStyle>
          <a:p>
            <a:r>
              <a:t>–Johnny Appleseed</a:t>
            </a:r>
          </a:p>
        </p:txBody>
      </p:sp>
      <p:sp>
        <p:nvSpPr>
          <p:cNvPr id="97" name="Shape 97"/>
          <p:cNvSpPr>
            <a:spLocks noGrp="1"/>
          </p:cNvSpPr>
          <p:nvPr>
            <p:ph type="body" sz="quarter" idx="13"/>
          </p:nvPr>
        </p:nvSpPr>
        <p:spPr>
          <a:xfrm>
            <a:off x="1270000" y="4248150"/>
            <a:ext cx="10464800" cy="723900"/>
          </a:xfrm>
          <a:prstGeom prst="rect">
            <a:avLst/>
          </a:prstGeom>
        </p:spPr>
        <p:txBody>
          <a:bodyPr/>
          <a:lstStyle/>
          <a:p>
            <a:pPr marL="0" indent="0" algn="ctr">
              <a:lnSpc>
                <a:spcPct val="90000"/>
              </a:lnSpc>
              <a:buSzTx/>
              <a:buNone/>
              <a:defRPr>
                <a:latin typeface="Avenir Next Demi Bold"/>
                <a:ea typeface="Avenir Next Demi Bold"/>
                <a:cs typeface="Avenir Next Demi Bold"/>
                <a:sym typeface="Avenir Next Demi Bold"/>
              </a:defRPr>
            </a:pPr>
            <a:endParaRPr/>
          </a:p>
        </p:txBody>
      </p:sp>
      <p:sp>
        <p:nvSpPr>
          <p:cNvPr id="98" name="Shape 9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5" name="Shape 105"/>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pic>
        <p:nvPicPr>
          <p:cNvPr id="22" name="chalk_line_box_10x7.png"/>
          <p:cNvPicPr>
            <a:picLocks noChangeAspect="1"/>
          </p:cNvPicPr>
          <p:nvPr/>
        </p:nvPicPr>
        <p:blipFill>
          <a:blip r:embed="rId2">
            <a:alphaModFix amt="45000"/>
            <a:extLst/>
          </a:blip>
          <a:stretch>
            <a:fillRect/>
          </a:stretch>
        </p:blipFill>
        <p:spPr>
          <a:xfrm>
            <a:off x="317500" y="6794500"/>
            <a:ext cx="12344400" cy="2336800"/>
          </a:xfrm>
          <a:prstGeom prst="rect">
            <a:avLst/>
          </a:prstGeom>
          <a:ln w="12700">
            <a:miter lim="400000"/>
          </a:ln>
        </p:spPr>
      </p:pic>
      <p:sp>
        <p:nvSpPr>
          <p:cNvPr id="23" name="Shape 23"/>
          <p:cNvSpPr>
            <a:spLocks noGrp="1"/>
          </p:cNvSpPr>
          <p:nvPr>
            <p:ph type="pic" idx="13"/>
          </p:nvPr>
        </p:nvSpPr>
        <p:spPr>
          <a:xfrm>
            <a:off x="393700" y="381000"/>
            <a:ext cx="12217400" cy="6146800"/>
          </a:xfrm>
          <a:prstGeom prst="rect">
            <a:avLst/>
          </a:prstGeom>
        </p:spPr>
        <p:txBody>
          <a:bodyPr lIns="91439" tIns="45719" rIns="91439" bIns="45719" anchor="t">
            <a:noAutofit/>
          </a:bodyPr>
          <a:lstStyle/>
          <a:p>
            <a:endParaRPr/>
          </a:p>
        </p:txBody>
      </p:sp>
      <p:sp>
        <p:nvSpPr>
          <p:cNvPr id="24" name="Shape 24"/>
          <p:cNvSpPr>
            <a:spLocks noGrp="1"/>
          </p:cNvSpPr>
          <p:nvPr>
            <p:ph type="title"/>
          </p:nvPr>
        </p:nvSpPr>
        <p:spPr>
          <a:xfrm>
            <a:off x="901700" y="6934200"/>
            <a:ext cx="11201400" cy="952500"/>
          </a:xfrm>
          <a:prstGeom prst="rect">
            <a:avLst/>
          </a:prstGeom>
        </p:spPr>
        <p:txBody>
          <a:bodyPr anchor="b"/>
          <a:lstStyle/>
          <a:p>
            <a:r>
              <a:t>Title Text</a:t>
            </a:r>
          </a:p>
        </p:txBody>
      </p:sp>
      <p:sp>
        <p:nvSpPr>
          <p:cNvPr id="25" name="Shape 25"/>
          <p:cNvSpPr>
            <a:spLocks noGrp="1"/>
          </p:cNvSpPr>
          <p:nvPr>
            <p:ph type="body" sz="quarter" idx="1"/>
          </p:nvPr>
        </p:nvSpPr>
        <p:spPr>
          <a:xfrm>
            <a:off x="901700" y="7823200"/>
            <a:ext cx="11201400" cy="12065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26" name="Shape 26"/>
          <p:cNvSpPr>
            <a:spLocks noGrp="1"/>
          </p:cNvSpPr>
          <p:nvPr>
            <p:ph type="sldNum" sz="quarter" idx="2"/>
          </p:nvPr>
        </p:nvSpPr>
        <p:spPr>
          <a:xfrm>
            <a:off x="6303924" y="9258300"/>
            <a:ext cx="409652" cy="4191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901700" y="3898900"/>
            <a:ext cx="11201400" cy="1943100"/>
          </a:xfrm>
          <a:prstGeom prst="rect">
            <a:avLst/>
          </a:prstGeom>
        </p:spPr>
        <p:txBody>
          <a:bodyPr anchor="ctr"/>
          <a:lstStyle/>
          <a:p>
            <a:r>
              <a:t>Title Text</a:t>
            </a:r>
          </a:p>
        </p:txBody>
      </p:sp>
      <p:sp>
        <p:nvSpPr>
          <p:cNvPr id="34" name="Shape 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Shape 41"/>
          <p:cNvSpPr>
            <a:spLocks noGrp="1"/>
          </p:cNvSpPr>
          <p:nvPr>
            <p:ph type="pic" sz="half" idx="13"/>
          </p:nvPr>
        </p:nvSpPr>
        <p:spPr>
          <a:xfrm>
            <a:off x="6451600" y="1066800"/>
            <a:ext cx="5626100" cy="7632700"/>
          </a:xfrm>
          <a:prstGeom prst="rect">
            <a:avLst/>
          </a:prstGeom>
        </p:spPr>
        <p:txBody>
          <a:bodyPr lIns="91439" tIns="45719" rIns="91439" bIns="45719" anchor="t">
            <a:noAutofit/>
          </a:bodyPr>
          <a:lstStyle/>
          <a:p>
            <a:endParaRPr/>
          </a:p>
        </p:txBody>
      </p:sp>
      <p:sp>
        <p:nvSpPr>
          <p:cNvPr id="42" name="Shape 42"/>
          <p:cNvSpPr>
            <a:spLocks noGrp="1"/>
          </p:cNvSpPr>
          <p:nvPr>
            <p:ph type="title"/>
          </p:nvPr>
        </p:nvSpPr>
        <p:spPr>
          <a:xfrm>
            <a:off x="901700" y="927100"/>
            <a:ext cx="5080000" cy="4102100"/>
          </a:xfrm>
          <a:prstGeom prst="rect">
            <a:avLst/>
          </a:prstGeom>
        </p:spPr>
        <p:txBody>
          <a:bodyPr anchor="b"/>
          <a:lstStyle/>
          <a:p>
            <a:r>
              <a:t>Title Text</a:t>
            </a:r>
          </a:p>
        </p:txBody>
      </p:sp>
      <p:sp>
        <p:nvSpPr>
          <p:cNvPr id="43" name="Shape 43"/>
          <p:cNvSpPr>
            <a:spLocks noGrp="1"/>
          </p:cNvSpPr>
          <p:nvPr>
            <p:ph type="body" sz="quarter" idx="1"/>
          </p:nvPr>
        </p:nvSpPr>
        <p:spPr>
          <a:xfrm>
            <a:off x="901700" y="5029200"/>
            <a:ext cx="5080000" cy="3683000"/>
          </a:xfrm>
          <a:prstGeom prst="rect">
            <a:avLst/>
          </a:prstGeom>
        </p:spPr>
        <p:txBody>
          <a:bodyPr anchor="t"/>
          <a:lstStyle>
            <a:lvl1pPr marL="0" indent="0">
              <a:lnSpc>
                <a:spcPct val="80000"/>
              </a:lnSpc>
              <a:spcBef>
                <a:spcPts val="0"/>
              </a:spcBef>
              <a:buSzTx/>
              <a:buNone/>
              <a:defRPr cap="all" spc="288">
                <a:solidFill>
                  <a:srgbClr val="3E3B39"/>
                </a:solidFill>
                <a:latin typeface="Avenir Next"/>
                <a:ea typeface="Avenir Next"/>
                <a:cs typeface="Avenir Next"/>
                <a:sym typeface="Avenir Next"/>
              </a:defRPr>
            </a:lvl1pPr>
            <a:lvl2pPr marL="0" indent="0">
              <a:lnSpc>
                <a:spcPct val="80000"/>
              </a:lnSpc>
              <a:spcBef>
                <a:spcPts val="0"/>
              </a:spcBef>
              <a:buSzTx/>
              <a:buNone/>
              <a:defRPr cap="all" spc="288">
                <a:solidFill>
                  <a:srgbClr val="3E3B39"/>
                </a:solidFill>
                <a:latin typeface="Avenir Next"/>
                <a:ea typeface="Avenir Next"/>
                <a:cs typeface="Avenir Next"/>
                <a:sym typeface="Avenir Next"/>
              </a:defRPr>
            </a:lvl2pPr>
            <a:lvl3pPr marL="0" indent="0">
              <a:lnSpc>
                <a:spcPct val="80000"/>
              </a:lnSpc>
              <a:spcBef>
                <a:spcPts val="0"/>
              </a:spcBef>
              <a:buSzTx/>
              <a:buNone/>
              <a:defRPr cap="all" spc="288">
                <a:solidFill>
                  <a:srgbClr val="3E3B39"/>
                </a:solidFill>
                <a:latin typeface="Avenir Next"/>
                <a:ea typeface="Avenir Next"/>
                <a:cs typeface="Avenir Next"/>
                <a:sym typeface="Avenir Next"/>
              </a:defRPr>
            </a:lvl3pPr>
            <a:lvl4pPr marL="0" indent="0">
              <a:lnSpc>
                <a:spcPct val="80000"/>
              </a:lnSpc>
              <a:spcBef>
                <a:spcPts val="0"/>
              </a:spcBef>
              <a:buSzTx/>
              <a:buNone/>
              <a:defRPr cap="all" spc="288">
                <a:solidFill>
                  <a:srgbClr val="3E3B39"/>
                </a:solidFill>
                <a:latin typeface="Avenir Next"/>
                <a:ea typeface="Avenir Next"/>
                <a:cs typeface="Avenir Next"/>
                <a:sym typeface="Avenir Next"/>
              </a:defRPr>
            </a:lvl4pPr>
            <a:lvl5pPr marL="0" indent="0">
              <a:lnSpc>
                <a:spcPct val="80000"/>
              </a:lnSpc>
              <a:spcBef>
                <a:spcPts val="0"/>
              </a:spcBef>
              <a:buSzTx/>
              <a:buNone/>
              <a:defRPr cap="all" spc="288">
                <a:solidFill>
                  <a:srgbClr val="3E3B39"/>
                </a:solidFill>
                <a:latin typeface="Avenir Next"/>
                <a:ea typeface="Avenir Next"/>
                <a:cs typeface="Avenir Next"/>
                <a:sym typeface="Avenir Next"/>
              </a:defRPr>
            </a:lvl5pPr>
          </a:lstStyle>
          <a:p>
            <a:r>
              <a:t>Body Level One</a:t>
            </a:r>
          </a:p>
          <a:p>
            <a:pPr lvl="1"/>
            <a:r>
              <a:t>Body Level Two</a:t>
            </a:r>
          </a:p>
          <a:p>
            <a:pPr lvl="2"/>
            <a:r>
              <a:t>Body Level Three</a:t>
            </a:r>
          </a:p>
          <a:p>
            <a:pPr lvl="3"/>
            <a:r>
              <a:t>Body Level Four</a:t>
            </a:r>
          </a:p>
          <a:p>
            <a:pPr lvl="4"/>
            <a:r>
              <a:t>Body Level Five</a:t>
            </a:r>
          </a:p>
        </p:txBody>
      </p:sp>
      <p:sp>
        <p:nvSpPr>
          <p:cNvPr id="44" name="Shape 44"/>
          <p:cNvSpPr>
            <a:spLocks noGrp="1"/>
          </p:cNvSpPr>
          <p:nvPr>
            <p:ph type="sldNum" sz="quarter" idx="2"/>
          </p:nvPr>
        </p:nvSpPr>
        <p:spPr>
          <a:xfrm>
            <a:off x="6303924" y="9258300"/>
            <a:ext cx="409652" cy="4191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9" name="Shape 59"/>
          <p:cNvSpPr>
            <a:spLocks noGrp="1"/>
          </p:cNvSpPr>
          <p:nvPr>
            <p:ph type="title"/>
          </p:nvPr>
        </p:nvSpPr>
        <p:spPr>
          <a:prstGeom prst="rect">
            <a:avLst/>
          </a:prstGeom>
        </p:spPr>
        <p:txBody>
          <a:bodyPr/>
          <a:lstStyle/>
          <a:p>
            <a:r>
              <a:t>Title Text</a:t>
            </a:r>
          </a:p>
        </p:txBody>
      </p:sp>
      <p:sp>
        <p:nvSpPr>
          <p:cNvPr id="60" name="Shape 6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8" name="Shape 68"/>
          <p:cNvSpPr>
            <a:spLocks noGrp="1"/>
          </p:cNvSpPr>
          <p:nvPr>
            <p:ph type="pic" sz="half" idx="13"/>
          </p:nvPr>
        </p:nvSpPr>
        <p:spPr>
          <a:xfrm>
            <a:off x="6769100" y="2603500"/>
            <a:ext cx="5308600" cy="5969000"/>
          </a:xfrm>
          <a:prstGeom prst="rect">
            <a:avLst/>
          </a:prstGeom>
        </p:spPr>
        <p:txBody>
          <a:bodyPr lIns="91439" tIns="45719" rIns="91439" bIns="45719" anchor="t">
            <a:noAutofit/>
          </a:bodyPr>
          <a:lstStyle/>
          <a:p>
            <a:endParaRPr/>
          </a:p>
        </p:txBody>
      </p:sp>
      <p:sp>
        <p:nvSpPr>
          <p:cNvPr id="69" name="Shape 69"/>
          <p:cNvSpPr>
            <a:spLocks noGrp="1"/>
          </p:cNvSpPr>
          <p:nvPr>
            <p:ph type="title"/>
          </p:nvPr>
        </p:nvSpPr>
        <p:spPr>
          <a:prstGeom prst="rect">
            <a:avLst/>
          </a:prstGeom>
        </p:spPr>
        <p:txBody>
          <a:bodyPr/>
          <a:lstStyle/>
          <a:p>
            <a:r>
              <a:t>Title Text</a:t>
            </a:r>
          </a:p>
        </p:txBody>
      </p:sp>
      <p:sp>
        <p:nvSpPr>
          <p:cNvPr id="70" name="Shape 70"/>
          <p:cNvSpPr>
            <a:spLocks noGrp="1"/>
          </p:cNvSpPr>
          <p:nvPr>
            <p:ph type="body" sz="half" idx="1"/>
          </p:nvPr>
        </p:nvSpPr>
        <p:spPr>
          <a:xfrm>
            <a:off x="901700" y="2603500"/>
            <a:ext cx="5334000" cy="5969000"/>
          </a:xfrm>
          <a:prstGeom prst="rect">
            <a:avLst/>
          </a:prstGeom>
        </p:spPr>
        <p:txBody>
          <a:bodyPr/>
          <a:lstStyle>
            <a:lvl1pPr marL="393700" indent="-393700">
              <a:lnSpc>
                <a:spcPct val="90000"/>
              </a:lnSpc>
              <a:spcBef>
                <a:spcPts val="2800"/>
              </a:spcBef>
              <a:defRPr sz="3200"/>
            </a:lvl1pPr>
            <a:lvl2pPr marL="787400" indent="-393700">
              <a:lnSpc>
                <a:spcPct val="90000"/>
              </a:lnSpc>
              <a:spcBef>
                <a:spcPts val="2800"/>
              </a:spcBef>
              <a:defRPr sz="3200"/>
            </a:lvl2pPr>
            <a:lvl3pPr marL="1181100" indent="-393700">
              <a:lnSpc>
                <a:spcPct val="90000"/>
              </a:lnSpc>
              <a:spcBef>
                <a:spcPts val="2800"/>
              </a:spcBef>
              <a:defRPr sz="3200"/>
            </a:lvl3pPr>
            <a:lvl4pPr marL="1574800" indent="-393700">
              <a:lnSpc>
                <a:spcPct val="90000"/>
              </a:lnSpc>
              <a:spcBef>
                <a:spcPts val="2800"/>
              </a:spcBef>
              <a:defRPr sz="3200"/>
            </a:lvl4pPr>
            <a:lvl5pPr marL="1968500" indent="-393700">
              <a:lnSpc>
                <a:spcPct val="90000"/>
              </a:lnSpc>
              <a:spcBef>
                <a:spcPts val="2800"/>
              </a:spcBef>
              <a:defRPr sz="3200"/>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8" name="Shape 78"/>
          <p:cNvSpPr>
            <a:spLocks noGrp="1"/>
          </p:cNvSpPr>
          <p:nvPr>
            <p:ph type="body" idx="1"/>
          </p:nvPr>
        </p:nvSpPr>
        <p:spPr>
          <a:xfrm>
            <a:off x="901700" y="1727200"/>
            <a:ext cx="11201400" cy="6286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6" name="Shape 86"/>
          <p:cNvSpPr>
            <a:spLocks noGrp="1"/>
          </p:cNvSpPr>
          <p:nvPr>
            <p:ph type="pic" sz="quarter" idx="13"/>
          </p:nvPr>
        </p:nvSpPr>
        <p:spPr>
          <a:xfrm>
            <a:off x="6654800" y="482600"/>
            <a:ext cx="5981700" cy="3911600"/>
          </a:xfrm>
          <a:prstGeom prst="rect">
            <a:avLst/>
          </a:prstGeom>
        </p:spPr>
        <p:txBody>
          <a:bodyPr lIns="91439" tIns="45719" rIns="91439" bIns="45719" anchor="t">
            <a:noAutofit/>
          </a:bodyPr>
          <a:lstStyle/>
          <a:p>
            <a:endParaRPr/>
          </a:p>
        </p:txBody>
      </p:sp>
      <p:sp>
        <p:nvSpPr>
          <p:cNvPr id="87" name="Shape 87"/>
          <p:cNvSpPr>
            <a:spLocks noGrp="1"/>
          </p:cNvSpPr>
          <p:nvPr>
            <p:ph type="pic" sz="half" idx="14"/>
          </p:nvPr>
        </p:nvSpPr>
        <p:spPr>
          <a:xfrm>
            <a:off x="6654800" y="4673600"/>
            <a:ext cx="5981700" cy="4597400"/>
          </a:xfrm>
          <a:prstGeom prst="rect">
            <a:avLst/>
          </a:prstGeom>
        </p:spPr>
        <p:txBody>
          <a:bodyPr lIns="91439" tIns="45719" rIns="91439" bIns="45719" anchor="t">
            <a:noAutofit/>
          </a:bodyPr>
          <a:lstStyle/>
          <a:p>
            <a:endParaRPr/>
          </a:p>
        </p:txBody>
      </p:sp>
      <p:sp>
        <p:nvSpPr>
          <p:cNvPr id="88" name="Shape 88"/>
          <p:cNvSpPr>
            <a:spLocks noGrp="1"/>
          </p:cNvSpPr>
          <p:nvPr>
            <p:ph type="pic" idx="15"/>
          </p:nvPr>
        </p:nvSpPr>
        <p:spPr>
          <a:xfrm>
            <a:off x="406400" y="482600"/>
            <a:ext cx="5981700" cy="8788400"/>
          </a:xfrm>
          <a:prstGeom prst="rect">
            <a:avLst/>
          </a:prstGeom>
        </p:spPr>
        <p:txBody>
          <a:bodyPr lIns="91439" tIns="45719" rIns="91439" bIns="45719" anchor="t">
            <a:noAutofit/>
          </a:bodyPr>
          <a:lstStyle/>
          <a:p>
            <a:endParaRPr/>
          </a:p>
        </p:txBody>
      </p:sp>
      <p:sp>
        <p:nvSpPr>
          <p:cNvPr id="89" name="Shape 8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pic>
        <p:nvPicPr>
          <p:cNvPr id="2" name="chalk_line_10x7.png"/>
          <p:cNvPicPr>
            <a:picLocks noChangeAspect="1"/>
          </p:cNvPicPr>
          <p:nvPr/>
        </p:nvPicPr>
        <p:blipFill>
          <a:blip r:embed="rId15">
            <a:extLst/>
          </a:blip>
          <a:stretch>
            <a:fillRect/>
          </a:stretch>
        </p:blipFill>
        <p:spPr>
          <a:xfrm>
            <a:off x="393700" y="355600"/>
            <a:ext cx="12217400" cy="8775700"/>
          </a:xfrm>
          <a:prstGeom prst="rect">
            <a:avLst/>
          </a:prstGeom>
          <a:ln w="12700">
            <a:miter lim="400000"/>
          </a:ln>
        </p:spPr>
      </p:pic>
      <p:sp>
        <p:nvSpPr>
          <p:cNvPr id="3" name="Shape 3"/>
          <p:cNvSpPr>
            <a:spLocks noGrp="1"/>
          </p:cNvSpPr>
          <p:nvPr>
            <p:ph type="title"/>
          </p:nvPr>
        </p:nvSpPr>
        <p:spPr>
          <a:xfrm>
            <a:off x="901700" y="635000"/>
            <a:ext cx="11201400" cy="1714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Title Text</a:t>
            </a:r>
          </a:p>
        </p:txBody>
      </p:sp>
      <p:sp>
        <p:nvSpPr>
          <p:cNvPr id="4" name="Shape 4"/>
          <p:cNvSpPr>
            <a:spLocks noGrp="1"/>
          </p:cNvSpPr>
          <p:nvPr>
            <p:ph type="body" idx="1"/>
          </p:nvPr>
        </p:nvSpPr>
        <p:spPr>
          <a:xfrm>
            <a:off x="901700" y="2603500"/>
            <a:ext cx="11201400" cy="596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299199" y="9258300"/>
            <a:ext cx="409652" cy="419100"/>
          </a:xfrm>
          <a:prstGeom prst="rect">
            <a:avLst/>
          </a:prstGeom>
          <a:ln w="12700">
            <a:miter lim="400000"/>
          </a:ln>
        </p:spPr>
        <p:txBody>
          <a:bodyPr wrap="none" lIns="50800" tIns="50800" rIns="50800" bIns="50800">
            <a:spAutoFit/>
          </a:bodyPr>
          <a:lstStyle>
            <a:lvl1pPr>
              <a:defRPr sz="1800" b="1" i="0" cap="all"/>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1pPr>
      <a:lvl2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2pPr>
      <a:lvl3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3pPr>
      <a:lvl4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4pPr>
      <a:lvl5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5pPr>
      <a:lvl6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6pPr>
      <a:lvl7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7pPr>
      <a:lvl8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8pPr>
      <a:lvl9pPr marL="0" marR="0" indent="0" algn="l" defTabSz="584200" rtl="0" latinLnBrk="0">
        <a:lnSpc>
          <a:spcPct val="80000"/>
        </a:lnSpc>
        <a:spcBef>
          <a:spcPts val="0"/>
        </a:spcBef>
        <a:spcAft>
          <a:spcPts val="0"/>
        </a:spcAft>
        <a:buClrTx/>
        <a:buSzTx/>
        <a:buFontTx/>
        <a:buNone/>
        <a:tabLst/>
        <a:defRPr sz="4800" b="1" i="0" u="none" strike="noStrike" cap="all" spc="384" baseline="0">
          <a:ln>
            <a:noFill/>
          </a:ln>
          <a:solidFill>
            <a:srgbClr val="3E3B39"/>
          </a:solidFill>
          <a:effectLst>
            <a:outerShdw blurRad="25400" dist="25400" dir="5520000" rotWithShape="0">
              <a:srgbClr val="FFFFFF">
                <a:alpha val="72000"/>
              </a:srgbClr>
            </a:outerShdw>
          </a:effectLst>
          <a:uFillTx/>
          <a:latin typeface="Avenir Next"/>
          <a:ea typeface="Avenir Next"/>
          <a:cs typeface="Avenir Next"/>
          <a:sym typeface="Avenir Next"/>
        </a:defRPr>
      </a:lvl9pPr>
    </p:titleStyle>
    <p:bodyStyle>
      <a:lvl1pPr marL="444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bodyStyle>
    <p:otherStyle>
      <a:lvl1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1pPr>
      <a:lvl2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2pPr>
      <a:lvl3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3pPr>
      <a:lvl4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4pPr>
      <a:lvl5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5pPr>
      <a:lvl6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6pPr>
      <a:lvl7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7pPr>
      <a:lvl8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8pPr>
      <a:lvl9pPr marL="0" marR="0" indent="0" algn="ctr" defTabSz="584200" rtl="0" latinLnBrk="0">
        <a:lnSpc>
          <a:spcPct val="100000"/>
        </a:lnSpc>
        <a:spcBef>
          <a:spcPts val="0"/>
        </a:spcBef>
        <a:spcAft>
          <a:spcPts val="0"/>
        </a:spcAft>
        <a:buClrTx/>
        <a:buSzTx/>
        <a:buFontTx/>
        <a:buNone/>
        <a:tabLst/>
        <a:defRPr sz="1800" b="1" i="0" u="none" strike="noStrike" cap="all" spc="0" baseline="0">
          <a:ln>
            <a:noFill/>
          </a:ln>
          <a:solidFill>
            <a:schemeClr val="tx1"/>
          </a:solidFill>
          <a:effectLst>
            <a:outerShdw blurRad="25400" dist="25400" dir="5520000" rotWithShape="0">
              <a:srgbClr val="FFFFFF">
                <a:alpha val="71999"/>
              </a:srgbClr>
            </a:outerShdw>
          </a:effectLst>
          <a:uFillTx/>
          <a:latin typeface="+mn-lt"/>
          <a:ea typeface="+mn-ea"/>
          <a:cs typeface="+mn-cs"/>
          <a:sym typeface="Avenir N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tif"/><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6.xml"/><Relationship Id="rId5" Type="http://schemas.openxmlformats.org/officeDocument/2006/relationships/image" Target="../media/image24.tif"/><Relationship Id="rId4" Type="http://schemas.openxmlformats.org/officeDocument/2006/relationships/hyperlink" Target="http://eyecanlearn.co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14.tif"/><Relationship Id="rId1" Type="http://schemas.openxmlformats.org/officeDocument/2006/relationships/slideLayout" Target="../slideLayouts/slideLayout6.xml"/><Relationship Id="rId4" Type="http://schemas.openxmlformats.org/officeDocument/2006/relationships/image" Target="../media/image26.tif"/></Relationships>
</file>

<file path=ppt/slides/_rels/slide27.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p:cNvSpPr>
          <p:nvPr>
            <p:ph type="ctrTitle"/>
          </p:nvPr>
        </p:nvSpPr>
        <p:spPr>
          <a:prstGeom prst="rect">
            <a:avLst/>
          </a:prstGeom>
        </p:spPr>
        <p:txBody>
          <a:bodyPr/>
          <a:lstStyle>
            <a:lvl1pPr>
              <a:defRPr spc="300"/>
            </a:lvl1pPr>
          </a:lstStyle>
          <a:p>
            <a:r>
              <a:t>Vestibular &amp; balance rehab</a:t>
            </a:r>
          </a:p>
        </p:txBody>
      </p:sp>
      <p:sp>
        <p:nvSpPr>
          <p:cNvPr id="123" name="Shape 123"/>
          <p:cNvSpPr>
            <a:spLocks noGrp="1"/>
          </p:cNvSpPr>
          <p:nvPr>
            <p:ph type="subTitle" sz="quarter" idx="1"/>
          </p:nvPr>
        </p:nvSpPr>
        <p:spPr>
          <a:prstGeom prst="rect">
            <a:avLst/>
          </a:prstGeom>
        </p:spPr>
        <p:txBody>
          <a:bodyPr/>
          <a:lstStyle>
            <a:lvl1pPr algn="ctr">
              <a:defRPr spc="200"/>
            </a:lvl1pPr>
          </a:lstStyle>
          <a:p>
            <a:r>
              <a:rPr dirty="0"/>
              <a:t>for the concussed </a:t>
            </a:r>
            <a:r>
              <a:rPr lang="en-US" dirty="0" smtClean="0"/>
              <a:t> Individual </a:t>
            </a:r>
            <a:endParaRPr dirty="0"/>
          </a:p>
        </p:txBody>
      </p:sp>
      <p:sp>
        <p:nvSpPr>
          <p:cNvPr id="124" name="Shape 124"/>
          <p:cNvSpPr/>
          <p:nvPr/>
        </p:nvSpPr>
        <p:spPr>
          <a:xfrm>
            <a:off x="4826000" y="7086600"/>
            <a:ext cx="4247958" cy="157992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a:latin typeface="Avenir Next Medium"/>
                <a:ea typeface="Avenir Next Medium"/>
                <a:cs typeface="Avenir Next Medium"/>
                <a:sym typeface="Avenir Next Medium"/>
              </a:defRPr>
            </a:pPr>
            <a:r>
              <a:rPr dirty="0" smtClean="0"/>
              <a:t>Carrie </a:t>
            </a:r>
            <a:r>
              <a:rPr dirty="0" err="1"/>
              <a:t>Tingley</a:t>
            </a:r>
            <a:r>
              <a:rPr dirty="0"/>
              <a:t> Hospital</a:t>
            </a:r>
          </a:p>
          <a:p>
            <a:pPr>
              <a:defRPr>
                <a:latin typeface="Avenir Next Medium"/>
                <a:ea typeface="Avenir Next Medium"/>
                <a:cs typeface="Avenir Next Medium"/>
                <a:sym typeface="Avenir Next Medium"/>
              </a:defRPr>
            </a:pPr>
            <a:r>
              <a:rPr dirty="0" smtClean="0"/>
              <a:t>  </a:t>
            </a:r>
            <a:endParaRPr dirty="0"/>
          </a:p>
          <a:p>
            <a:pPr>
              <a:defRPr>
                <a:latin typeface="Avenir Next Medium"/>
                <a:ea typeface="Avenir Next Medium"/>
                <a:cs typeface="Avenir Next Medium"/>
                <a:sym typeface="Avenir Next Medium"/>
              </a:defRPr>
            </a:pPr>
            <a:r>
              <a:rPr dirty="0"/>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prstGeom prst="rect">
            <a:avLst/>
          </a:prstGeom>
        </p:spPr>
        <p:txBody>
          <a:bodyPr/>
          <a:lstStyle/>
          <a:p>
            <a:pPr algn="ctr">
              <a:defRPr spc="300"/>
            </a:pPr>
            <a:r>
              <a:t>Vestibular evaluation</a:t>
            </a:r>
          </a:p>
          <a:p>
            <a:pPr algn="ctr">
              <a:defRPr spc="300"/>
            </a:pPr>
            <a:r>
              <a:t>VOMS  </a:t>
            </a:r>
          </a:p>
        </p:txBody>
      </p:sp>
      <p:sp>
        <p:nvSpPr>
          <p:cNvPr id="259" name="Shape 259"/>
          <p:cNvSpPr>
            <a:spLocks noGrp="1"/>
          </p:cNvSpPr>
          <p:nvPr>
            <p:ph type="body" idx="1"/>
          </p:nvPr>
        </p:nvSpPr>
        <p:spPr>
          <a:prstGeom prst="rect">
            <a:avLst/>
          </a:prstGeom>
        </p:spPr>
        <p:txBody>
          <a:bodyPr/>
          <a:lstStyle/>
          <a:p>
            <a:pPr marL="0" indent="0">
              <a:buSzTx/>
              <a:buNone/>
              <a:defRPr>
                <a:solidFill>
                  <a:srgbClr val="215C19"/>
                </a:solidFill>
              </a:defRPr>
            </a:pPr>
            <a:r>
              <a:rPr dirty="0">
                <a:effectLst/>
              </a:rPr>
              <a:t>Head shaking Nystagmus (VOR) </a:t>
            </a:r>
          </a:p>
          <a:p>
            <a:r>
              <a:rPr dirty="0">
                <a:effectLst/>
              </a:rPr>
              <a:t>Close eyes as the tester moves your head side to side for 20 counts, and actively move with the tester (keep head tilted 30 degrees forward flexion) </a:t>
            </a:r>
          </a:p>
          <a:p>
            <a:r>
              <a:rPr dirty="0">
                <a:effectLst/>
              </a:rPr>
              <a:t>Abnormal if nystagmus is present when patient immediately opens eyes (typically nystagmus beats to the weaker side) </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body" idx="1"/>
          </p:nvPr>
        </p:nvSpPr>
        <p:spPr>
          <a:xfrm>
            <a:off x="939800" y="2438400"/>
            <a:ext cx="11201400" cy="5969000"/>
          </a:xfrm>
          <a:prstGeom prst="rect">
            <a:avLst/>
          </a:prstGeom>
        </p:spPr>
        <p:txBody>
          <a:bodyPr/>
          <a:lstStyle/>
          <a:p>
            <a:pPr marL="0" indent="0" defTabSz="473201">
              <a:spcBef>
                <a:spcPts val="2500"/>
              </a:spcBef>
              <a:buSzTx/>
              <a:buNone/>
              <a:defRPr sz="4000">
                <a:solidFill>
                  <a:srgbClr val="3B5C28"/>
                </a:solidFill>
                <a:effectLst>
                  <a:outerShdw blurRad="25400" dist="20574" dir="5520000" rotWithShape="0">
                    <a:srgbClr val="FFFFFF">
                      <a:alpha val="71999"/>
                    </a:srgbClr>
                  </a:outerShdw>
                </a:effectLst>
              </a:defRPr>
            </a:pPr>
            <a:r>
              <a:rPr dirty="0">
                <a:effectLst/>
              </a:rPr>
              <a:t>Dynamic Acuity (VOR) </a:t>
            </a:r>
            <a:endParaRPr sz="2900" dirty="0">
              <a:effectLst/>
            </a:endParaRPr>
          </a:p>
          <a:p>
            <a:pPr marL="360045" indent="-360045" defTabSz="473201">
              <a:spcBef>
                <a:spcPts val="2500"/>
              </a:spcBef>
              <a:defRPr sz="2900">
                <a:effectLst>
                  <a:outerShdw blurRad="25400" dist="20574" dir="5520000" rotWithShape="0">
                    <a:srgbClr val="FFFFFF">
                      <a:alpha val="71999"/>
                    </a:srgbClr>
                  </a:outerShdw>
                </a:effectLst>
              </a:defRPr>
            </a:pPr>
            <a:r>
              <a:rPr dirty="0">
                <a:effectLst/>
              </a:rPr>
              <a:t>Read the lowest line on a Visual Wall Chart while keeping head still.  Then read the same line again while the tester passively rotates the head side to side, then up and down.  2Hz per minute 15 degrees in each direction </a:t>
            </a:r>
          </a:p>
          <a:p>
            <a:pPr marL="360045" indent="-360045" defTabSz="473201">
              <a:spcBef>
                <a:spcPts val="2500"/>
              </a:spcBef>
              <a:defRPr sz="2900">
                <a:effectLst>
                  <a:outerShdw blurRad="25400" dist="20574" dir="5520000" rotWithShape="0">
                    <a:srgbClr val="FFFFFF">
                      <a:alpha val="71999"/>
                    </a:srgbClr>
                  </a:outerShdw>
                </a:effectLst>
              </a:defRPr>
            </a:pPr>
            <a:r>
              <a:rPr dirty="0">
                <a:effectLst/>
              </a:rPr>
              <a:t>Abnormal if fixation is not maintained.  Normally a patient can maintain their focus or the acuity changes one line during head movements.  People with vestibular dysfunction often can only read three lines above static acuity during head movements </a:t>
            </a:r>
          </a:p>
        </p:txBody>
      </p:sp>
      <p:sp>
        <p:nvSpPr>
          <p:cNvPr id="262" name="Shape 262"/>
          <p:cNvSpPr/>
          <p:nvPr/>
        </p:nvSpPr>
        <p:spPr>
          <a:xfrm>
            <a:off x="762000" y="641350"/>
            <a:ext cx="11201400" cy="16103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nSpc>
                <a:spcPct val="80000"/>
              </a:lnSpc>
              <a:defRPr sz="4800" b="1" i="0" cap="all" spc="300">
                <a:solidFill>
                  <a:srgbClr val="3E3B39"/>
                </a:solidFill>
                <a:effectLst>
                  <a:outerShdw blurRad="25400" dist="25400" dir="5520000" rotWithShape="0">
                    <a:srgbClr val="FFFFFF">
                      <a:alpha val="72000"/>
                    </a:srgbClr>
                  </a:outerShdw>
                </a:effectLst>
              </a:defRPr>
            </a:pPr>
            <a:r>
              <a:t>Vestibular evaluation</a:t>
            </a:r>
            <a:endParaRPr spc="384"/>
          </a:p>
          <a:p>
            <a:pPr>
              <a:lnSpc>
                <a:spcPct val="80000"/>
              </a:lnSpc>
              <a:defRPr sz="4800" b="1" i="0" cap="all" spc="300">
                <a:solidFill>
                  <a:srgbClr val="3E3B39"/>
                </a:solidFill>
                <a:effectLst>
                  <a:outerShdw blurRad="25400" dist="25400" dir="5520000" rotWithShape="0">
                    <a:srgbClr val="FFFFFF">
                      <a:alpha val="72000"/>
                    </a:srgbClr>
                  </a:outerShdw>
                </a:effectLst>
              </a:defRPr>
            </a:pPr>
            <a:r>
              <a:t>VOMS  </a:t>
            </a:r>
          </a:p>
        </p:txBody>
      </p:sp>
      <p:pic>
        <p:nvPicPr>
          <p:cNvPr id="263" name="image21.tif"/>
          <p:cNvPicPr>
            <a:picLocks noChangeAspect="1"/>
          </p:cNvPicPr>
          <p:nvPr/>
        </p:nvPicPr>
        <p:blipFill>
          <a:blip r:embed="rId2">
            <a:extLst/>
          </a:blip>
          <a:stretch>
            <a:fillRect/>
          </a:stretch>
        </p:blipFill>
        <p:spPr>
          <a:xfrm>
            <a:off x="9906000" y="1498600"/>
            <a:ext cx="1495875" cy="2268471"/>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title"/>
          </p:nvPr>
        </p:nvSpPr>
        <p:spPr>
          <a:prstGeom prst="rect">
            <a:avLst/>
          </a:prstGeom>
        </p:spPr>
        <p:txBody>
          <a:bodyPr/>
          <a:lstStyle/>
          <a:p>
            <a:pPr algn="ctr">
              <a:defRPr spc="300"/>
            </a:pPr>
            <a:r>
              <a:t>Vestibular evaluation</a:t>
            </a:r>
            <a:endParaRPr spc="384"/>
          </a:p>
          <a:p>
            <a:pPr algn="ctr">
              <a:defRPr spc="300"/>
            </a:pPr>
            <a:r>
              <a:t>VOMS  </a:t>
            </a:r>
          </a:p>
        </p:txBody>
      </p:sp>
      <p:sp>
        <p:nvSpPr>
          <p:cNvPr id="266" name="Shape 266"/>
          <p:cNvSpPr>
            <a:spLocks noGrp="1"/>
          </p:cNvSpPr>
          <p:nvPr>
            <p:ph type="body" idx="1"/>
          </p:nvPr>
        </p:nvSpPr>
        <p:spPr>
          <a:xfrm>
            <a:off x="874712" y="2368550"/>
            <a:ext cx="11201400" cy="5969000"/>
          </a:xfrm>
          <a:prstGeom prst="rect">
            <a:avLst/>
          </a:prstGeom>
        </p:spPr>
        <p:txBody>
          <a:bodyPr/>
          <a:lstStyle/>
          <a:p>
            <a:pPr marL="400050" indent="-400050" defTabSz="525779">
              <a:spcBef>
                <a:spcPts val="2800"/>
              </a:spcBef>
              <a:defRPr sz="3239">
                <a:effectLst>
                  <a:outerShdw blurRad="22860" dist="22860" dir="5520000" rotWithShape="0">
                    <a:srgbClr val="FFFFFF">
                      <a:alpha val="71999"/>
                    </a:srgbClr>
                  </a:outerShdw>
                </a:effectLst>
              </a:defRPr>
            </a:pPr>
            <a:r>
              <a:rPr dirty="0">
                <a:effectLst/>
              </a:rPr>
              <a:t>Visual Motion Sensitivity</a:t>
            </a:r>
          </a:p>
          <a:p>
            <a:pPr marL="800100" lvl="1" indent="-400050" defTabSz="525779">
              <a:spcBef>
                <a:spcPts val="2800"/>
              </a:spcBef>
              <a:defRPr sz="3239">
                <a:effectLst>
                  <a:outerShdw blurRad="22860" dist="22860" dir="5520000" rotWithShape="0">
                    <a:srgbClr val="FFFFFF">
                      <a:alpha val="71999"/>
                    </a:srgbClr>
                  </a:outerShdw>
                </a:effectLst>
              </a:defRPr>
            </a:pPr>
            <a:r>
              <a:rPr dirty="0">
                <a:effectLst/>
              </a:rPr>
              <a:t>Stand with feet shoulder width apart facing busy clinic</a:t>
            </a:r>
          </a:p>
          <a:p>
            <a:pPr marL="800100" lvl="1" indent="-400050" defTabSz="525779">
              <a:spcBef>
                <a:spcPts val="2800"/>
              </a:spcBef>
              <a:defRPr sz="3239">
                <a:effectLst>
                  <a:outerShdw blurRad="22860" dist="22860" dir="5520000" rotWithShape="0">
                    <a:srgbClr val="FFFFFF">
                      <a:alpha val="71999"/>
                    </a:srgbClr>
                  </a:outerShdw>
                </a:effectLst>
              </a:defRPr>
            </a:pPr>
            <a:r>
              <a:rPr dirty="0">
                <a:effectLst/>
              </a:rPr>
              <a:t>Patient hold arm outstretched and focuses on thumb</a:t>
            </a:r>
          </a:p>
          <a:p>
            <a:pPr marL="800100" lvl="1" indent="-400050" defTabSz="525779">
              <a:spcBef>
                <a:spcPts val="2800"/>
              </a:spcBef>
              <a:defRPr sz="3239">
                <a:effectLst>
                  <a:outerShdw blurRad="22860" dist="22860" dir="5520000" rotWithShape="0">
                    <a:srgbClr val="FFFFFF">
                      <a:alpha val="71999"/>
                    </a:srgbClr>
                  </a:outerShdw>
                </a:effectLst>
              </a:defRPr>
            </a:pPr>
            <a:r>
              <a:rPr dirty="0">
                <a:effectLst/>
              </a:rPr>
              <a:t>Rotate as a unit, head, eyes and trunk at an amplitude of 80 degrees</a:t>
            </a:r>
          </a:p>
          <a:p>
            <a:pPr marL="800100" lvl="1" indent="-400050" defTabSz="525779">
              <a:spcBef>
                <a:spcPts val="2800"/>
              </a:spcBef>
              <a:defRPr sz="3239">
                <a:effectLst>
                  <a:outerShdw blurRad="22860" dist="22860" dir="5520000" rotWithShape="0">
                    <a:srgbClr val="FFFFFF">
                      <a:alpha val="71999"/>
                    </a:srgbClr>
                  </a:outerShdw>
                </a:effectLst>
              </a:defRPr>
            </a:pPr>
            <a:r>
              <a:rPr dirty="0">
                <a:effectLst/>
              </a:rPr>
              <a:t>Use metronome to ensure speed of rotation is maintained at 50 beats per minute </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p:cNvSpPr>
          <p:nvPr>
            <p:ph type="title"/>
          </p:nvPr>
        </p:nvSpPr>
        <p:spPr>
          <a:prstGeom prst="rect">
            <a:avLst/>
          </a:prstGeom>
        </p:spPr>
        <p:txBody>
          <a:bodyPr/>
          <a:lstStyle/>
          <a:p>
            <a:pPr algn="ctr">
              <a:defRPr spc="300"/>
            </a:pPr>
            <a:r>
              <a:t>Vestibular evaluation</a:t>
            </a:r>
            <a:endParaRPr spc="384"/>
          </a:p>
          <a:p>
            <a:pPr algn="ctr">
              <a:defRPr spc="300"/>
            </a:pPr>
            <a:r>
              <a:t>VOMS  </a:t>
            </a:r>
          </a:p>
        </p:txBody>
      </p:sp>
      <p:sp>
        <p:nvSpPr>
          <p:cNvPr id="269" name="Shape 269"/>
          <p:cNvSpPr>
            <a:spLocks noGrp="1"/>
          </p:cNvSpPr>
          <p:nvPr>
            <p:ph type="body" idx="1"/>
          </p:nvPr>
        </p:nvSpPr>
        <p:spPr>
          <a:xfrm>
            <a:off x="901700" y="2354262"/>
            <a:ext cx="11201400" cy="5969000"/>
          </a:xfrm>
          <a:prstGeom prst="rect">
            <a:avLst/>
          </a:prstGeom>
        </p:spPr>
        <p:txBody>
          <a:bodyPr>
            <a:noAutofit/>
          </a:bodyPr>
          <a:lstStyle/>
          <a:p>
            <a:pPr marL="0" indent="0" defTabSz="303783">
              <a:spcBef>
                <a:spcPts val="1600"/>
              </a:spcBef>
              <a:buSzTx/>
              <a:buNone/>
              <a:defRPr sz="2340">
                <a:effectLst>
                  <a:outerShdw blurRad="13208" dist="13208" dir="5520000" rotWithShape="0">
                    <a:srgbClr val="FFFFFF">
                      <a:alpha val="71999"/>
                    </a:srgbClr>
                  </a:outerShdw>
                </a:effectLst>
              </a:defRPr>
            </a:pPr>
            <a:r>
              <a:rPr sz="2400" dirty="0">
                <a:effectLst/>
              </a:rPr>
              <a:t>Convergence </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Convergence insufficiency (this test is performed with both eyes open):</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Patient will focus on an object.</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Practitioner will slowly move the object closer to the patient’s eyes.</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Patient will indicate to practitioner when a single object becomes 2 (</a:t>
            </a:r>
            <a:r>
              <a:rPr sz="2400" dirty="0" err="1">
                <a:effectLst/>
              </a:rPr>
              <a:t>eg</a:t>
            </a:r>
            <a:r>
              <a:rPr sz="2400" dirty="0">
                <a:effectLst/>
              </a:rPr>
              <a:t>, “double vision”)</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Patient will hold the object at the point of vision change and the practitioner will measure distance.</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Positive test:</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 &gt; 6 cm indicates convergence insufficiency (this often resolves</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Possible restrictions: limited or no geometry, no math, no computers, no texting.</a:t>
            </a:r>
          </a:p>
          <a:p>
            <a:pPr marL="231139" indent="-231139" defTabSz="303783">
              <a:spcBef>
                <a:spcPts val="1600"/>
              </a:spcBef>
              <a:defRPr sz="1871">
                <a:effectLst>
                  <a:outerShdw blurRad="13208" dist="13208" dir="5520000" rotWithShape="0">
                    <a:srgbClr val="FFFFFF">
                      <a:alpha val="71999"/>
                    </a:srgbClr>
                  </a:outerShdw>
                </a:effectLst>
              </a:defRPr>
            </a:pPr>
            <a:r>
              <a:rPr sz="2400" dirty="0">
                <a:effectLst/>
              </a:rPr>
              <a:t> Consider neuro-ophthalmology or neuro-optometry referral if symptoms do not resolve within 3 to 4 weeks or are persistently 20 cm.</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Text Placeholder 2"/>
          <p:cNvSpPr>
            <a:spLocks noGrp="1"/>
          </p:cNvSpPr>
          <p:nvPr>
            <p:ph type="body" idx="1"/>
          </p:nvPr>
        </p:nvSpPr>
        <p:spPr>
          <a:xfrm>
            <a:off x="901700" y="2349500"/>
            <a:ext cx="11201400" cy="5969000"/>
          </a:xfrm>
        </p:spPr>
        <p:txBody>
          <a:bodyPr>
            <a:normAutofit fontScale="77500" lnSpcReduction="20000"/>
          </a:bodyPr>
          <a:lstStyle/>
          <a:p>
            <a:r>
              <a:rPr lang="en-US" sz="3800" b="1" dirty="0">
                <a:effectLst/>
              </a:rPr>
              <a:t>History: </a:t>
            </a:r>
            <a:r>
              <a:rPr lang="en-US" sz="3800" dirty="0">
                <a:effectLst/>
              </a:rPr>
              <a:t>15 y/o female who was referred due to two concussions that occurred in 2016/ 2017. </a:t>
            </a:r>
          </a:p>
          <a:p>
            <a:r>
              <a:rPr lang="en-US" sz="3800" b="1" dirty="0" smtClean="0">
                <a:effectLst/>
              </a:rPr>
              <a:t>First</a:t>
            </a:r>
            <a:r>
              <a:rPr lang="en-US" sz="3800" b="1" dirty="0">
                <a:effectLst/>
              </a:rPr>
              <a:t>:  </a:t>
            </a:r>
            <a:r>
              <a:rPr lang="en-US" sz="3800" dirty="0">
                <a:effectLst/>
              </a:rPr>
              <a:t>In December 2016, She landed on her head while tumbling in gymnastics . </a:t>
            </a:r>
            <a:r>
              <a:rPr lang="en-US" sz="3800" dirty="0" err="1">
                <a:effectLst/>
              </a:rPr>
              <a:t>Sx</a:t>
            </a:r>
            <a:r>
              <a:rPr lang="en-US" sz="3800" dirty="0">
                <a:effectLst/>
              </a:rPr>
              <a:t>:  occipital headaches, dizziness, photophobic .  School was missed for a few days, returned to sport 2 weeks later. Headaches and symptoms never resolved. </a:t>
            </a:r>
          </a:p>
          <a:p>
            <a:r>
              <a:rPr lang="en-US" sz="3800" b="1" dirty="0" smtClean="0">
                <a:effectLst/>
              </a:rPr>
              <a:t>Second</a:t>
            </a:r>
            <a:r>
              <a:rPr lang="en-US" sz="3800" b="1" dirty="0">
                <a:effectLst/>
              </a:rPr>
              <a:t>:  Jan 17</a:t>
            </a:r>
            <a:r>
              <a:rPr lang="en-US" sz="3800" b="1" baseline="30000" dirty="0">
                <a:effectLst/>
              </a:rPr>
              <a:t>th</a:t>
            </a:r>
            <a:r>
              <a:rPr lang="en-US" sz="3800" b="1" dirty="0">
                <a:effectLst/>
              </a:rPr>
              <a:t>, 2017  </a:t>
            </a:r>
            <a:r>
              <a:rPr lang="en-US" sz="3800" dirty="0">
                <a:effectLst/>
              </a:rPr>
              <a:t>fell into a man hole where she hit the back of her head pretty hard.   </a:t>
            </a:r>
            <a:r>
              <a:rPr lang="en-US" sz="3800" dirty="0" err="1">
                <a:effectLst/>
              </a:rPr>
              <a:t>Sx</a:t>
            </a:r>
            <a:r>
              <a:rPr lang="en-US" sz="3800" dirty="0">
                <a:effectLst/>
              </a:rPr>
              <a:t>: occipital headaches, neck pain and back pain </a:t>
            </a:r>
          </a:p>
          <a:p>
            <a:r>
              <a:rPr lang="en-US" sz="3800" b="1" dirty="0" smtClean="0">
                <a:effectLst/>
              </a:rPr>
              <a:t>Third</a:t>
            </a:r>
            <a:r>
              <a:rPr lang="en-US" sz="3800" dirty="0">
                <a:effectLst/>
              </a:rPr>
              <a:t>:  Two days later hurt her back while again landing wrong in gymnastics.  </a:t>
            </a:r>
            <a:r>
              <a:rPr lang="en-US" sz="3800" dirty="0" err="1">
                <a:effectLst/>
              </a:rPr>
              <a:t>Sx</a:t>
            </a:r>
            <a:r>
              <a:rPr lang="en-US" sz="3800" dirty="0">
                <a:effectLst/>
              </a:rPr>
              <a:t>:  Same complaints </a:t>
            </a:r>
          </a:p>
          <a:p>
            <a:endParaRPr lang="en-US" dirty="0"/>
          </a:p>
        </p:txBody>
      </p:sp>
    </p:spTree>
    <p:extLst>
      <p:ext uri="{BB962C8B-B14F-4D97-AF65-F5344CB8AC3E}">
        <p14:creationId xmlns:p14="http://schemas.microsoft.com/office/powerpoint/2010/main" val="113947637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Evaluation </a:t>
            </a:r>
          </a:p>
        </p:txBody>
      </p:sp>
      <p:sp>
        <p:nvSpPr>
          <p:cNvPr id="3" name="Content Placeholder 2"/>
          <p:cNvSpPr txBox="1">
            <a:spLocks/>
          </p:cNvSpPr>
          <p:nvPr/>
        </p:nvSpPr>
        <p:spPr>
          <a:xfrm>
            <a:off x="1549400" y="1295400"/>
            <a:ext cx="10363200" cy="7239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marL="444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889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1333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1778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2222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2667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3111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35560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4000500" marR="0" indent="-444500" algn="l" defTabSz="584200" rtl="0" latinLnBrk="0">
              <a:lnSpc>
                <a:spcPct val="100000"/>
              </a:lnSpc>
              <a:spcBef>
                <a:spcPts val="3200"/>
              </a:spcBef>
              <a:spcAft>
                <a:spcPts val="0"/>
              </a:spcAft>
              <a:buClrTx/>
              <a:buSzPct val="75000"/>
              <a:buFontTx/>
              <a:buChar char="•"/>
              <a:tabLst/>
              <a:defRPr sz="3600" b="0" i="0" u="none" strike="noStrike" cap="none" spc="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a:lstStyle>
          <a:p>
            <a:pPr hangingPunct="1"/>
            <a:endParaRPr lang="en-US" dirty="0" smtClean="0"/>
          </a:p>
          <a:p>
            <a:pPr marL="0" indent="0" hangingPunct="1">
              <a:buFontTx/>
              <a:buNone/>
            </a:pPr>
            <a:r>
              <a:rPr lang="en-US" sz="4000" b="1" dirty="0" smtClean="0">
                <a:effectLst/>
              </a:rPr>
              <a:t>Other information</a:t>
            </a:r>
            <a:r>
              <a:rPr lang="en-US" sz="4000" dirty="0" smtClean="0">
                <a:effectLst/>
              </a:rPr>
              <a:t>:   High strung female who is racing for valedictorian at her school.  Poor diet, urinates 3x a day, low grade headache 24 hours a day since January.  (6 months later)  Symptoms magnified when studying for finals.  </a:t>
            </a:r>
          </a:p>
          <a:p>
            <a:pPr marL="0" indent="0" hangingPunct="1">
              <a:buFontTx/>
              <a:buNone/>
            </a:pPr>
            <a:endParaRPr lang="en-US" sz="4000" dirty="0" smtClean="0">
              <a:effectLst/>
            </a:endParaRPr>
          </a:p>
          <a:p>
            <a:pPr marL="0" indent="0" hangingPunct="1">
              <a:buFontTx/>
              <a:buNone/>
            </a:pPr>
            <a:r>
              <a:rPr lang="en-US" sz="4000" dirty="0" smtClean="0">
                <a:effectLst/>
              </a:rPr>
              <a:t>PT:            Evaluation: July 18</a:t>
            </a:r>
            <a:r>
              <a:rPr lang="en-US" sz="4000" baseline="30000" dirty="0" smtClean="0">
                <a:effectLst/>
              </a:rPr>
              <a:t>th</a:t>
            </a:r>
            <a:r>
              <a:rPr lang="en-US" sz="4000" dirty="0" smtClean="0">
                <a:effectLst/>
              </a:rPr>
              <a:t>, 2017 </a:t>
            </a:r>
            <a:endParaRPr lang="en-US" sz="4000" dirty="0">
              <a:effectLst/>
            </a:endParaRPr>
          </a:p>
        </p:txBody>
      </p:sp>
    </p:spTree>
    <p:extLst>
      <p:ext uri="{BB962C8B-B14F-4D97-AF65-F5344CB8AC3E}">
        <p14:creationId xmlns:p14="http://schemas.microsoft.com/office/powerpoint/2010/main" val="26940960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6000" y="1981200"/>
            <a:ext cx="11506200" cy="5509200"/>
          </a:xfrm>
          <a:prstGeom prst="rect">
            <a:avLst/>
          </a:prstGeom>
        </p:spPr>
        <p:txBody>
          <a:bodyPr wrap="square">
            <a:spAutoFit/>
          </a:bodyPr>
          <a:lstStyle/>
          <a:p>
            <a:pPr algn="l"/>
            <a:r>
              <a:rPr lang="en-US" i="0" dirty="0">
                <a:effectLst/>
              </a:rPr>
              <a:t>Musculoskeletal exam: </a:t>
            </a:r>
          </a:p>
          <a:p>
            <a:pPr marL="457200" lvl="1" indent="-457200" algn="l">
              <a:buFont typeface="Arial" panose="020B0604020202020204" pitchFamily="34" charset="0"/>
              <a:buChar char="•"/>
            </a:pPr>
            <a:r>
              <a:rPr lang="en-US" i="0" dirty="0" smtClean="0">
                <a:effectLst/>
              </a:rPr>
              <a:t>	Limited </a:t>
            </a:r>
            <a:r>
              <a:rPr lang="en-US" i="0" dirty="0">
                <a:effectLst/>
              </a:rPr>
              <a:t>Cervical ROM 15% </a:t>
            </a:r>
          </a:p>
          <a:p>
            <a:pPr marL="457200" lvl="1" indent="-457200" algn="l">
              <a:buFont typeface="Arial" panose="020B0604020202020204" pitchFamily="34" charset="0"/>
              <a:buChar char="•"/>
            </a:pPr>
            <a:r>
              <a:rPr lang="en-US" i="0" dirty="0" smtClean="0">
                <a:effectLst/>
              </a:rPr>
              <a:t>	Trigger </a:t>
            </a:r>
            <a:r>
              <a:rPr lang="en-US" i="0" dirty="0">
                <a:effectLst/>
              </a:rPr>
              <a:t>points that were palpable along her cervical region (C1-C3) and bilateral upper traps right worse than left. </a:t>
            </a:r>
          </a:p>
          <a:p>
            <a:pPr marL="457200" lvl="1" indent="-457200" algn="l">
              <a:buFont typeface="Arial" panose="020B0604020202020204" pitchFamily="34" charset="0"/>
              <a:buChar char="•"/>
            </a:pPr>
            <a:r>
              <a:rPr lang="en-US" i="0" dirty="0" smtClean="0">
                <a:effectLst/>
              </a:rPr>
              <a:t>	Decreased </a:t>
            </a:r>
            <a:r>
              <a:rPr lang="en-US" i="0" dirty="0">
                <a:effectLst/>
              </a:rPr>
              <a:t>Right shoulder ROM flexion and </a:t>
            </a:r>
            <a:r>
              <a:rPr lang="en-US" i="0" dirty="0" err="1">
                <a:effectLst/>
              </a:rPr>
              <a:t>Abd</a:t>
            </a:r>
            <a:endParaRPr lang="en-US" i="0" dirty="0">
              <a:effectLst/>
            </a:endParaRPr>
          </a:p>
          <a:p>
            <a:pPr algn="l"/>
            <a:endParaRPr lang="en-US" i="0" dirty="0">
              <a:effectLst/>
            </a:endParaRPr>
          </a:p>
          <a:p>
            <a:pPr algn="l"/>
            <a:r>
              <a:rPr lang="en-US" i="0" dirty="0" smtClean="0">
                <a:effectLst/>
              </a:rPr>
              <a:t>Gait/Mobility</a:t>
            </a:r>
            <a:r>
              <a:rPr lang="en-US" i="0" dirty="0">
                <a:effectLst/>
              </a:rPr>
              <a:t>: </a:t>
            </a:r>
            <a:endParaRPr lang="en-US" i="0" dirty="0" smtClean="0">
              <a:effectLst/>
            </a:endParaRPr>
          </a:p>
          <a:p>
            <a:pPr algn="l"/>
            <a:endParaRPr lang="en-US" i="0" dirty="0">
              <a:effectLst/>
            </a:endParaRPr>
          </a:p>
          <a:p>
            <a:pPr marL="457200" lvl="1" indent="-457200" algn="l">
              <a:buFont typeface="Arial" panose="020B0604020202020204" pitchFamily="34" charset="0"/>
              <a:buChar char="•"/>
            </a:pPr>
            <a:r>
              <a:rPr lang="en-US" i="0" dirty="0">
                <a:effectLst/>
              </a:rPr>
              <a:t>Able to complete tandem stance without problems. SLS on the right 15 seconds, on the left increased struggles and loss of balance within several seconds. </a:t>
            </a:r>
          </a:p>
        </p:txBody>
      </p:sp>
      <p:sp>
        <p:nvSpPr>
          <p:cNvPr id="6" name="Rectangle 5"/>
          <p:cNvSpPr/>
          <p:nvPr/>
        </p:nvSpPr>
        <p:spPr>
          <a:xfrm>
            <a:off x="3285614" y="685800"/>
            <a:ext cx="6966972" cy="830997"/>
          </a:xfrm>
          <a:prstGeom prst="rect">
            <a:avLst/>
          </a:prstGeom>
        </p:spPr>
        <p:txBody>
          <a:bodyPr wrap="none">
            <a:spAutoFit/>
          </a:bodyPr>
          <a:lstStyle/>
          <a:p>
            <a:r>
              <a:rPr lang="en-US" sz="4800" dirty="0">
                <a:effectLst/>
              </a:rPr>
              <a:t>Case Study - Evaluation </a:t>
            </a:r>
          </a:p>
        </p:txBody>
      </p:sp>
    </p:spTree>
    <p:extLst>
      <p:ext uri="{BB962C8B-B14F-4D97-AF65-F5344CB8AC3E}">
        <p14:creationId xmlns:p14="http://schemas.microsoft.com/office/powerpoint/2010/main" val="167307259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0637" y="-1"/>
            <a:ext cx="13004800" cy="9753601"/>
          </a:xfrm>
          <a:prstGeom prst="rect">
            <a:avLst/>
          </a:prstGeom>
        </p:spPr>
      </p:pic>
    </p:spTree>
    <p:extLst>
      <p:ext uri="{BB962C8B-B14F-4D97-AF65-F5344CB8AC3E}">
        <p14:creationId xmlns:p14="http://schemas.microsoft.com/office/powerpoint/2010/main" val="323863638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 Evaluation </a:t>
            </a:r>
            <a:endParaRPr lang="en-US" dirty="0"/>
          </a:p>
        </p:txBody>
      </p:sp>
      <p:sp>
        <p:nvSpPr>
          <p:cNvPr id="3" name="Text Placeholder 2"/>
          <p:cNvSpPr>
            <a:spLocks noGrp="1"/>
          </p:cNvSpPr>
          <p:nvPr>
            <p:ph type="body" idx="1"/>
          </p:nvPr>
        </p:nvSpPr>
        <p:spPr/>
        <p:txBody>
          <a:bodyPr>
            <a:normAutofit/>
          </a:bodyPr>
          <a:lstStyle/>
          <a:p>
            <a:r>
              <a:rPr lang="en-US" dirty="0">
                <a:effectLst/>
              </a:rPr>
              <a:t>More specific tests</a:t>
            </a:r>
            <a:r>
              <a:rPr lang="en-US" dirty="0"/>
              <a:t>: </a:t>
            </a:r>
          </a:p>
          <a:p>
            <a:pPr marL="342900" indent="-342900">
              <a:buFont typeface="Arial" panose="020B0604020202020204" pitchFamily="34" charset="0"/>
              <a:buChar char="•"/>
            </a:pPr>
            <a:r>
              <a:rPr lang="en-US" dirty="0">
                <a:effectLst/>
              </a:rPr>
              <a:t>Modified CTSIB: Left deviation in all of the tests indicated weakness of her left vestibular system. Her balance was improved when her eyes were closed indicating that her visual input is contributing to her poor balance. </a:t>
            </a:r>
          </a:p>
          <a:p>
            <a:pPr marL="342900" indent="-342900">
              <a:buFont typeface="Arial" panose="020B0604020202020204" pitchFamily="34" charset="0"/>
              <a:buChar char="•"/>
            </a:pPr>
            <a:r>
              <a:rPr lang="en-US" dirty="0" smtClean="0">
                <a:effectLst/>
              </a:rPr>
              <a:t>Dix-</a:t>
            </a:r>
            <a:r>
              <a:rPr lang="en-US" dirty="0" err="1" smtClean="0">
                <a:effectLst/>
              </a:rPr>
              <a:t>Hallpike</a:t>
            </a:r>
            <a:r>
              <a:rPr lang="en-US" dirty="0">
                <a:effectLst/>
              </a:rPr>
              <a:t>: no increase in subjective symptoms. Nystagmus observed with completion to the left. </a:t>
            </a:r>
          </a:p>
          <a:p>
            <a:endParaRPr lang="en-US" dirty="0"/>
          </a:p>
        </p:txBody>
      </p:sp>
    </p:spTree>
    <p:extLst>
      <p:ext uri="{BB962C8B-B14F-4D97-AF65-F5344CB8AC3E}">
        <p14:creationId xmlns:p14="http://schemas.microsoft.com/office/powerpoint/2010/main" val="239102811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Text Placeholder 2"/>
          <p:cNvSpPr>
            <a:spLocks noGrp="1"/>
          </p:cNvSpPr>
          <p:nvPr>
            <p:ph type="body" idx="1"/>
          </p:nvPr>
        </p:nvSpPr>
        <p:spPr>
          <a:xfrm>
            <a:off x="635000" y="2349500"/>
            <a:ext cx="10782300" cy="4038600"/>
          </a:xfrm>
        </p:spPr>
        <p:txBody>
          <a:bodyPr>
            <a:normAutofit fontScale="92500"/>
          </a:bodyPr>
          <a:lstStyle/>
          <a:p>
            <a:r>
              <a:rPr lang="en-US" sz="5400" dirty="0" smtClean="0">
                <a:effectLst/>
              </a:rPr>
              <a:t>What subtype would you put her in? </a:t>
            </a:r>
          </a:p>
          <a:p>
            <a:endParaRPr lang="en-US" sz="5400" dirty="0" smtClean="0">
              <a:effectLst/>
            </a:endParaRPr>
          </a:p>
          <a:p>
            <a:r>
              <a:rPr lang="en-US" sz="5400" dirty="0" smtClean="0">
                <a:effectLst/>
              </a:rPr>
              <a:t>What treatment would you recommend? </a:t>
            </a:r>
          </a:p>
          <a:p>
            <a:endParaRPr lang="en-US" dirty="0"/>
          </a:p>
        </p:txBody>
      </p:sp>
      <p:pic>
        <p:nvPicPr>
          <p:cNvPr id="4" name="Picture 3"/>
          <p:cNvPicPr>
            <a:picLocks noChangeAspect="1"/>
          </p:cNvPicPr>
          <p:nvPr/>
        </p:nvPicPr>
        <p:blipFill>
          <a:blip r:embed="rId2"/>
          <a:stretch>
            <a:fillRect/>
          </a:stretch>
        </p:blipFill>
        <p:spPr>
          <a:xfrm>
            <a:off x="6959600" y="4083050"/>
            <a:ext cx="6535478" cy="4810161"/>
          </a:xfrm>
          <a:prstGeom prst="rect">
            <a:avLst/>
          </a:prstGeom>
        </p:spPr>
      </p:pic>
    </p:spTree>
    <p:extLst>
      <p:ext uri="{BB962C8B-B14F-4D97-AF65-F5344CB8AC3E}">
        <p14:creationId xmlns:p14="http://schemas.microsoft.com/office/powerpoint/2010/main" val="244520697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8.png"/>
          <p:cNvPicPr>
            <a:picLocks noChangeAspect="1"/>
          </p:cNvPicPr>
          <p:nvPr/>
        </p:nvPicPr>
        <p:blipFill>
          <a:blip r:embed="rId2">
            <a:extLst/>
          </a:blip>
          <a:stretch>
            <a:fillRect/>
          </a:stretch>
        </p:blipFill>
        <p:spPr>
          <a:xfrm>
            <a:off x="483418" y="468970"/>
            <a:ext cx="12038781" cy="8585893"/>
          </a:xfrm>
          <a:prstGeom prst="rect">
            <a:avLst/>
          </a:prstGeom>
          <a:ln w="12700">
            <a:miter lim="400000"/>
          </a:ln>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23.png"/>
          <p:cNvPicPr>
            <a:picLocks noChangeAspect="1"/>
          </p:cNvPicPr>
          <p:nvPr/>
        </p:nvPicPr>
        <p:blipFill>
          <a:blip r:embed="rId2">
            <a:extLst/>
          </a:blip>
          <a:stretch>
            <a:fillRect/>
          </a:stretch>
        </p:blipFill>
        <p:spPr>
          <a:xfrm>
            <a:off x="787400" y="838200"/>
            <a:ext cx="2971800" cy="2118361"/>
          </a:xfrm>
          <a:prstGeom prst="rect">
            <a:avLst/>
          </a:prstGeom>
          <a:ln w="12700">
            <a:miter lim="400000"/>
          </a:ln>
        </p:spPr>
      </p:pic>
      <p:pic>
        <p:nvPicPr>
          <p:cNvPr id="272" name="image24.png"/>
          <p:cNvPicPr>
            <a:picLocks noChangeAspect="1"/>
          </p:cNvPicPr>
          <p:nvPr/>
        </p:nvPicPr>
        <p:blipFill>
          <a:blip r:embed="rId3">
            <a:extLst/>
          </a:blip>
          <a:stretch>
            <a:fillRect/>
          </a:stretch>
        </p:blipFill>
        <p:spPr>
          <a:xfrm>
            <a:off x="5105400" y="828417"/>
            <a:ext cx="4014788" cy="2676526"/>
          </a:xfrm>
          <a:prstGeom prst="rect">
            <a:avLst/>
          </a:prstGeom>
          <a:ln w="12700">
            <a:miter lim="400000"/>
          </a:ln>
        </p:spPr>
      </p:pic>
      <p:pic>
        <p:nvPicPr>
          <p:cNvPr id="273" name="image25.png"/>
          <p:cNvPicPr>
            <a:picLocks noChangeAspect="1"/>
          </p:cNvPicPr>
          <p:nvPr/>
        </p:nvPicPr>
        <p:blipFill>
          <a:blip r:embed="rId4">
            <a:extLst/>
          </a:blip>
          <a:stretch>
            <a:fillRect/>
          </a:stretch>
        </p:blipFill>
        <p:spPr>
          <a:xfrm>
            <a:off x="10132104" y="2549330"/>
            <a:ext cx="1904052" cy="2118361"/>
          </a:xfrm>
          <a:prstGeom prst="rect">
            <a:avLst/>
          </a:prstGeom>
          <a:ln w="12700">
            <a:miter lim="400000"/>
          </a:ln>
        </p:spPr>
      </p:pic>
      <p:sp>
        <p:nvSpPr>
          <p:cNvPr id="274" name="Shape 274"/>
          <p:cNvSpPr/>
          <p:nvPr/>
        </p:nvSpPr>
        <p:spPr>
          <a:xfrm rot="20587145">
            <a:off x="5055393" y="6451662"/>
            <a:ext cx="4114801" cy="650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0000"/>
                </a:solidFill>
                <a:latin typeface="Avenir Next Medium"/>
                <a:ea typeface="Avenir Next Medium"/>
                <a:cs typeface="Avenir Next Medium"/>
                <a:sym typeface="Avenir Next Medium"/>
              </a:defRPr>
            </a:lvl1pPr>
          </a:lstStyle>
          <a:p>
            <a:r>
              <a:t>BAL-A-VIS-X </a:t>
            </a:r>
          </a:p>
        </p:txBody>
      </p:sp>
      <p:sp>
        <p:nvSpPr>
          <p:cNvPr id="275" name="Shape 275"/>
          <p:cNvSpPr/>
          <p:nvPr/>
        </p:nvSpPr>
        <p:spPr>
          <a:xfrm rot="2313051">
            <a:off x="-101601" y="4140200"/>
            <a:ext cx="4191001" cy="6604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a:solidFill>
                  <a:srgbClr val="FF0000"/>
                </a:solidFill>
                <a:latin typeface="Avenir Next Medium"/>
                <a:ea typeface="Avenir Next Medium"/>
                <a:cs typeface="Avenir Next Medium"/>
                <a:sym typeface="Avenir Next Medium"/>
              </a:defRPr>
            </a:lvl1pPr>
          </a:lstStyle>
          <a:p>
            <a:r>
              <a:t>Be Creative </a:t>
            </a:r>
          </a:p>
        </p:txBody>
      </p:sp>
      <p:pic>
        <p:nvPicPr>
          <p:cNvPr id="276" name="image26.png" descr="Image result for GANS SOP"/>
          <p:cNvPicPr>
            <a:picLocks noChangeAspect="1"/>
          </p:cNvPicPr>
          <p:nvPr/>
        </p:nvPicPr>
        <p:blipFill>
          <a:blip r:embed="rId5">
            <a:extLst/>
          </a:blip>
          <a:stretch>
            <a:fillRect/>
          </a:stretch>
        </p:blipFill>
        <p:spPr>
          <a:xfrm>
            <a:off x="8723517" y="5102766"/>
            <a:ext cx="3629026" cy="3743326"/>
          </a:xfrm>
          <a:prstGeom prst="rect">
            <a:avLst/>
          </a:prstGeom>
          <a:ln w="12700">
            <a:miter lim="400000"/>
          </a:ln>
        </p:spPr>
      </p:pic>
      <p:pic>
        <p:nvPicPr>
          <p:cNvPr id="277" name="pasted-image.tiff"/>
          <p:cNvPicPr>
            <a:picLocks noChangeAspect="1"/>
          </p:cNvPicPr>
          <p:nvPr/>
        </p:nvPicPr>
        <p:blipFill>
          <a:blip r:embed="rId6">
            <a:extLst/>
          </a:blip>
          <a:stretch>
            <a:fillRect/>
          </a:stretch>
        </p:blipFill>
        <p:spPr>
          <a:xfrm>
            <a:off x="742950" y="5525707"/>
            <a:ext cx="4221543" cy="2897443"/>
          </a:xfrm>
          <a:prstGeom prst="rect">
            <a:avLst/>
          </a:prstGeom>
          <a:ln w="12700">
            <a:miter lim="400000"/>
          </a:ln>
        </p:spPr>
      </p:pic>
      <p:pic>
        <p:nvPicPr>
          <p:cNvPr id="278" name="pasted-image.tiff"/>
          <p:cNvPicPr>
            <a:picLocks noChangeAspect="1"/>
          </p:cNvPicPr>
          <p:nvPr/>
        </p:nvPicPr>
        <p:blipFill>
          <a:blip r:embed="rId7">
            <a:extLst/>
          </a:blip>
          <a:stretch>
            <a:fillRect/>
          </a:stretch>
        </p:blipFill>
        <p:spPr>
          <a:xfrm>
            <a:off x="5230972" y="3909391"/>
            <a:ext cx="3508640" cy="1668118"/>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p:cNvSpPr>
          <p:nvPr>
            <p:ph type="title"/>
          </p:nvPr>
        </p:nvSpPr>
        <p:spPr>
          <a:prstGeom prst="rect">
            <a:avLst/>
          </a:prstGeom>
        </p:spPr>
        <p:txBody>
          <a:bodyPr/>
          <a:lstStyle/>
          <a:p>
            <a:r>
              <a:t>Basic Treatment sequence </a:t>
            </a:r>
          </a:p>
        </p:txBody>
      </p:sp>
      <p:sp>
        <p:nvSpPr>
          <p:cNvPr id="281" name="Shape 281"/>
          <p:cNvSpPr>
            <a:spLocks noGrp="1"/>
          </p:cNvSpPr>
          <p:nvPr>
            <p:ph type="body" idx="1"/>
          </p:nvPr>
        </p:nvSpPr>
        <p:spPr>
          <a:xfrm>
            <a:off x="901700" y="2108200"/>
            <a:ext cx="11201400" cy="5969000"/>
          </a:xfrm>
          <a:prstGeom prst="rect">
            <a:avLst/>
          </a:prstGeom>
        </p:spPr>
        <p:txBody>
          <a:bodyPr/>
          <a:lstStyle/>
          <a:p>
            <a:pPr marL="311150" indent="-311150" defTabSz="408940">
              <a:spcBef>
                <a:spcPts val="2200"/>
              </a:spcBef>
              <a:defRPr sz="2520">
                <a:effectLst>
                  <a:outerShdw blurRad="17780" dist="17780" dir="5520000" rotWithShape="0">
                    <a:srgbClr val="FFFFFF">
                      <a:alpha val="71999"/>
                    </a:srgbClr>
                  </a:outerShdw>
                </a:effectLst>
              </a:defRPr>
            </a:pPr>
            <a:r>
              <a:rPr dirty="0"/>
              <a:t>Eye Movements-   (saccades, optokinetic, </a:t>
            </a:r>
            <a:r>
              <a:rPr dirty="0" err="1"/>
              <a:t>vergenge</a:t>
            </a:r>
            <a:r>
              <a:rPr dirty="0"/>
              <a:t>)</a:t>
            </a:r>
          </a:p>
          <a:p>
            <a:pPr marL="311150" indent="-311150" defTabSz="408940">
              <a:spcBef>
                <a:spcPts val="2200"/>
              </a:spcBef>
              <a:defRPr sz="2520">
                <a:effectLst>
                  <a:outerShdw blurRad="17780" dist="17780" dir="5520000" rotWithShape="0">
                    <a:srgbClr val="FFFFFF">
                      <a:alpha val="71999"/>
                    </a:srgbClr>
                  </a:outerShdw>
                </a:effectLst>
              </a:defRPr>
            </a:pPr>
            <a:r>
              <a:rPr dirty="0"/>
              <a:t>Eye head movements; gaze, in phase, out phase (vary speed, range, light)</a:t>
            </a:r>
          </a:p>
          <a:p>
            <a:pPr marL="311150" indent="-311150" defTabSz="408940">
              <a:spcBef>
                <a:spcPts val="2200"/>
              </a:spcBef>
              <a:defRPr sz="2520">
                <a:effectLst>
                  <a:outerShdw blurRad="17780" dist="17780" dir="5520000" rotWithShape="0">
                    <a:srgbClr val="FFFFFF">
                      <a:alpha val="71999"/>
                    </a:srgbClr>
                  </a:outerShdw>
                </a:effectLst>
              </a:defRPr>
            </a:pPr>
            <a:r>
              <a:rPr dirty="0"/>
              <a:t>Visual Targets </a:t>
            </a:r>
          </a:p>
          <a:p>
            <a:pPr marL="311150" indent="-311150" defTabSz="408940">
              <a:spcBef>
                <a:spcPts val="2200"/>
              </a:spcBef>
              <a:defRPr sz="2520">
                <a:effectLst>
                  <a:outerShdw blurRad="17780" dist="17780" dir="5520000" rotWithShape="0">
                    <a:srgbClr val="FFFFFF">
                      <a:alpha val="71999"/>
                    </a:srgbClr>
                  </a:outerShdw>
                </a:effectLst>
              </a:defRPr>
            </a:pPr>
            <a:r>
              <a:rPr dirty="0"/>
              <a:t>Trunk stability </a:t>
            </a:r>
          </a:p>
          <a:p>
            <a:pPr marL="311150" indent="-311150" defTabSz="408940">
              <a:spcBef>
                <a:spcPts val="2200"/>
              </a:spcBef>
              <a:defRPr sz="2520">
                <a:effectLst>
                  <a:outerShdw blurRad="17780" dist="17780" dir="5520000" rotWithShape="0">
                    <a:srgbClr val="FFFFFF">
                      <a:alpha val="71999"/>
                    </a:srgbClr>
                  </a:outerShdw>
                </a:effectLst>
              </a:defRPr>
            </a:pPr>
            <a:r>
              <a:rPr dirty="0"/>
              <a:t>Gravitational movements </a:t>
            </a:r>
          </a:p>
          <a:p>
            <a:pPr marL="311150" indent="-311150" defTabSz="408940">
              <a:spcBef>
                <a:spcPts val="2200"/>
              </a:spcBef>
              <a:defRPr sz="2520">
                <a:effectLst>
                  <a:outerShdw blurRad="17780" dist="17780" dir="5520000" rotWithShape="0">
                    <a:srgbClr val="FFFFFF">
                      <a:alpha val="71999"/>
                    </a:srgbClr>
                  </a:outerShdw>
                </a:effectLst>
              </a:defRPr>
            </a:pPr>
            <a:r>
              <a:rPr dirty="0"/>
              <a:t>Static and Dynamic Balance (Surface Change)</a:t>
            </a:r>
          </a:p>
          <a:p>
            <a:pPr marL="311150" indent="-311150" defTabSz="408940">
              <a:spcBef>
                <a:spcPts val="2200"/>
              </a:spcBef>
              <a:defRPr sz="2520">
                <a:effectLst>
                  <a:outerShdw blurRad="17780" dist="17780" dir="5520000" rotWithShape="0">
                    <a:srgbClr val="FFFFFF">
                      <a:alpha val="71999"/>
                    </a:srgbClr>
                  </a:outerShdw>
                </a:effectLst>
              </a:defRPr>
            </a:pPr>
            <a:r>
              <a:rPr dirty="0"/>
              <a:t>Dynamic Gait Tasks  (Vary Environment)  </a:t>
            </a:r>
          </a:p>
          <a:p>
            <a:pPr marL="311150" indent="-311150" defTabSz="408940">
              <a:spcBef>
                <a:spcPts val="2200"/>
              </a:spcBef>
              <a:defRPr sz="2520">
                <a:effectLst>
                  <a:outerShdw blurRad="17780" dist="17780" dir="5520000" rotWithShape="0">
                    <a:srgbClr val="FFFFFF">
                      <a:alpha val="71999"/>
                    </a:srgbClr>
                  </a:outerShdw>
                </a:effectLst>
              </a:defRPr>
            </a:pPr>
            <a:r>
              <a:rPr dirty="0"/>
              <a:t>Repositioning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16600" y="228600"/>
            <a:ext cx="6705600" cy="9031292"/>
          </a:xfrm>
          <a:prstGeom prst="rect">
            <a:avLst/>
          </a:prstGeom>
        </p:spPr>
      </p:pic>
      <p:sp>
        <p:nvSpPr>
          <p:cNvPr id="6" name="TextBox 5"/>
          <p:cNvSpPr txBox="1"/>
          <p:nvPr/>
        </p:nvSpPr>
        <p:spPr>
          <a:xfrm>
            <a:off x="635000" y="457200"/>
            <a:ext cx="4368800" cy="646331"/>
          </a:xfrm>
          <a:prstGeom prst="rect">
            <a:avLst/>
          </a:prstGeom>
          <a:noFill/>
        </p:spPr>
        <p:txBody>
          <a:bodyPr wrap="square" rtlCol="0">
            <a:spAutoFit/>
          </a:bodyPr>
          <a:lstStyle/>
          <a:p>
            <a:pPr algn="ctr"/>
            <a:r>
              <a:rPr lang="en-US" sz="3600" dirty="0" smtClean="0"/>
              <a:t>Balance</a:t>
            </a:r>
            <a:endParaRPr lang="en-US" sz="36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45" y="1371600"/>
            <a:ext cx="488267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89653" y="4953000"/>
            <a:ext cx="5378855" cy="2554545"/>
          </a:xfrm>
          <a:prstGeom prst="rect">
            <a:avLst/>
          </a:prstGeom>
          <a:noFill/>
        </p:spPr>
        <p:txBody>
          <a:bodyPr wrap="square" rtlCol="0">
            <a:spAutoFit/>
          </a:bodyPr>
          <a:lstStyle/>
          <a:p>
            <a:r>
              <a:rPr lang="en-US" dirty="0" smtClean="0"/>
              <a:t>“BESS demonstrates excellent reliability in pediatric population without evidence of a learning effect” </a:t>
            </a:r>
            <a:endParaRPr lang="en-US" dirty="0"/>
          </a:p>
        </p:txBody>
      </p:sp>
      <p:pic>
        <p:nvPicPr>
          <p:cNvPr id="10" name="Picture 9"/>
          <p:cNvPicPr>
            <a:picLocks noChangeAspect="1"/>
          </p:cNvPicPr>
          <p:nvPr/>
        </p:nvPicPr>
        <p:blipFill>
          <a:blip r:embed="rId4"/>
          <a:stretch>
            <a:fillRect/>
          </a:stretch>
        </p:blipFill>
        <p:spPr>
          <a:xfrm>
            <a:off x="2899717" y="8095787"/>
            <a:ext cx="3505504" cy="249958"/>
          </a:xfrm>
          <a:prstGeom prst="rect">
            <a:avLst/>
          </a:prstGeom>
        </p:spPr>
      </p:pic>
    </p:spTree>
    <p:extLst>
      <p:ext uri="{BB962C8B-B14F-4D97-AF65-F5344CB8AC3E}">
        <p14:creationId xmlns:p14="http://schemas.microsoft.com/office/powerpoint/2010/main" val="11633506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p:cNvSpPr>
          <p:nvPr>
            <p:ph type="title"/>
          </p:nvPr>
        </p:nvSpPr>
        <p:spPr>
          <a:prstGeom prst="rect">
            <a:avLst/>
          </a:prstGeom>
        </p:spPr>
        <p:txBody>
          <a:bodyPr/>
          <a:lstStyle/>
          <a:p>
            <a:pPr defTabSz="490727">
              <a:defRPr sz="4032" spc="322">
                <a:effectLst>
                  <a:outerShdw blurRad="21336" dist="21336" dir="5520000" rotWithShape="0">
                    <a:srgbClr val="FFFFFF">
                      <a:alpha val="72000"/>
                    </a:srgbClr>
                  </a:outerShdw>
                </a:effectLst>
              </a:defRPr>
            </a:pPr>
            <a:r>
              <a:rPr dirty="0"/>
              <a:t>Saccades </a:t>
            </a:r>
          </a:p>
          <a:p>
            <a:pPr defTabSz="490727">
              <a:defRPr sz="4032" spc="322">
                <a:effectLst>
                  <a:outerShdw blurRad="21336" dist="21336" dir="5520000" rotWithShape="0">
                    <a:srgbClr val="FFFFFF">
                      <a:alpha val="72000"/>
                    </a:srgbClr>
                  </a:outerShdw>
                </a:effectLst>
              </a:defRPr>
            </a:pPr>
            <a:endParaRPr dirty="0">
              <a:effectLst/>
            </a:endParaRPr>
          </a:p>
          <a:p>
            <a:pPr defTabSz="490727">
              <a:defRPr sz="1512" b="0" spc="120">
                <a:effectLst>
                  <a:outerShdw blurRad="21336" dist="21336" dir="5520000" rotWithShape="0">
                    <a:srgbClr val="FFFFFF">
                      <a:alpha val="72000"/>
                    </a:srgbClr>
                  </a:outerShdw>
                </a:effectLst>
                <a:latin typeface="Apple Symbols"/>
                <a:ea typeface="Apple Symbols"/>
                <a:cs typeface="Apple Symbols"/>
                <a:sym typeface="Apple Symbols"/>
              </a:defRPr>
            </a:pPr>
            <a:r>
              <a:rPr dirty="0">
                <a:effectLst/>
              </a:rPr>
              <a:t>refer to the eye’s ability to quickly and accurately shift from one target to another. This is a critical skill in reading, involving very specific eye movements.</a:t>
            </a:r>
          </a:p>
        </p:txBody>
      </p:sp>
      <p:pic>
        <p:nvPicPr>
          <p:cNvPr id="284" name="pasted-image.tiff"/>
          <p:cNvPicPr>
            <a:picLocks noChangeAspect="1"/>
          </p:cNvPicPr>
          <p:nvPr/>
        </p:nvPicPr>
        <p:blipFill>
          <a:blip r:embed="rId2">
            <a:extLst/>
          </a:blip>
          <a:stretch>
            <a:fillRect/>
          </a:stretch>
        </p:blipFill>
        <p:spPr>
          <a:xfrm>
            <a:off x="7569200" y="2849606"/>
            <a:ext cx="4784735" cy="5425988"/>
          </a:xfrm>
          <a:prstGeom prst="rect">
            <a:avLst/>
          </a:prstGeom>
          <a:ln w="12700">
            <a:miter lim="400000"/>
          </a:ln>
        </p:spPr>
      </p:pic>
      <p:pic>
        <p:nvPicPr>
          <p:cNvPr id="285" name="pasted-image.tiff"/>
          <p:cNvPicPr>
            <a:picLocks noChangeAspect="1"/>
          </p:cNvPicPr>
          <p:nvPr/>
        </p:nvPicPr>
        <p:blipFill>
          <a:blip r:embed="rId3">
            <a:extLst/>
          </a:blip>
          <a:stretch>
            <a:fillRect/>
          </a:stretch>
        </p:blipFill>
        <p:spPr>
          <a:xfrm>
            <a:off x="793750" y="2815178"/>
            <a:ext cx="6174883" cy="5795422"/>
          </a:xfrm>
          <a:prstGeom prst="rect">
            <a:avLst/>
          </a:prstGeom>
          <a:ln w="12700">
            <a:miter lim="400000"/>
          </a:ln>
        </p:spPr>
      </p:pic>
      <p:sp>
        <p:nvSpPr>
          <p:cNvPr id="286" name="Shape 286"/>
          <p:cNvSpPr/>
          <p:nvPr/>
        </p:nvSpPr>
        <p:spPr>
          <a:xfrm>
            <a:off x="4044442" y="8458200"/>
            <a:ext cx="8014716" cy="660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http://eyecanlearn.com/tracking/saccades/</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p:cNvSpPr>
          <p:nvPr>
            <p:ph type="title"/>
          </p:nvPr>
        </p:nvSpPr>
        <p:spPr>
          <a:prstGeom prst="rect">
            <a:avLst/>
          </a:prstGeom>
        </p:spPr>
        <p:txBody>
          <a:bodyPr/>
          <a:lstStyle/>
          <a:p>
            <a:r>
              <a:rPr dirty="0"/>
              <a:t>Saccades </a:t>
            </a:r>
          </a:p>
        </p:txBody>
      </p:sp>
      <p:pic>
        <p:nvPicPr>
          <p:cNvPr id="289" name="pasted-image.tiff"/>
          <p:cNvPicPr>
            <a:picLocks noChangeAspect="1"/>
          </p:cNvPicPr>
          <p:nvPr/>
        </p:nvPicPr>
        <p:blipFill>
          <a:blip r:embed="rId2">
            <a:extLst/>
          </a:blip>
          <a:stretch>
            <a:fillRect/>
          </a:stretch>
        </p:blipFill>
        <p:spPr>
          <a:xfrm>
            <a:off x="1019816" y="1756345"/>
            <a:ext cx="11370858" cy="7211281"/>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prstGeom prst="rect">
            <a:avLst/>
          </a:prstGeom>
        </p:spPr>
        <p:txBody>
          <a:bodyPr/>
          <a:lstStyle/>
          <a:p>
            <a:r>
              <a:t>Smooth Pursuits </a:t>
            </a:r>
          </a:p>
        </p:txBody>
      </p:sp>
      <p:pic>
        <p:nvPicPr>
          <p:cNvPr id="292" name="pasted-image.tiff"/>
          <p:cNvPicPr>
            <a:picLocks noChangeAspect="1"/>
          </p:cNvPicPr>
          <p:nvPr/>
        </p:nvPicPr>
        <p:blipFill>
          <a:blip r:embed="rId2">
            <a:extLst/>
          </a:blip>
          <a:stretch>
            <a:fillRect/>
          </a:stretch>
        </p:blipFill>
        <p:spPr>
          <a:xfrm>
            <a:off x="8274967" y="5792696"/>
            <a:ext cx="3645366" cy="3052993"/>
          </a:xfrm>
          <a:prstGeom prst="rect">
            <a:avLst/>
          </a:prstGeom>
          <a:ln w="12700">
            <a:miter lim="400000"/>
          </a:ln>
        </p:spPr>
      </p:pic>
      <p:pic>
        <p:nvPicPr>
          <p:cNvPr id="293" name="pasted-image.tiff"/>
          <p:cNvPicPr>
            <a:picLocks noChangeAspect="1"/>
          </p:cNvPicPr>
          <p:nvPr/>
        </p:nvPicPr>
        <p:blipFill>
          <a:blip r:embed="rId3">
            <a:extLst/>
          </a:blip>
          <a:stretch>
            <a:fillRect/>
          </a:stretch>
        </p:blipFill>
        <p:spPr>
          <a:xfrm>
            <a:off x="882650" y="3860980"/>
            <a:ext cx="4900801" cy="3831537"/>
          </a:xfrm>
          <a:prstGeom prst="rect">
            <a:avLst/>
          </a:prstGeom>
          <a:ln w="12700">
            <a:miter lim="400000"/>
          </a:ln>
        </p:spPr>
      </p:pic>
      <p:sp>
        <p:nvSpPr>
          <p:cNvPr id="294" name="Shape 294"/>
          <p:cNvSpPr/>
          <p:nvPr/>
        </p:nvSpPr>
        <p:spPr>
          <a:xfrm>
            <a:off x="6571132" y="9127309"/>
            <a:ext cx="4409136" cy="660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u="sng">
                <a:solidFill>
                  <a:srgbClr val="0000FF"/>
                </a:solidFill>
                <a:uFill>
                  <a:solidFill>
                    <a:srgbClr val="0000FF"/>
                  </a:solidFill>
                </a:uFill>
                <a:hlinkClick r:id="rId4"/>
              </a:defRPr>
            </a:lvl1pPr>
          </a:lstStyle>
          <a:p>
            <a:pPr>
              <a:defRPr u="none">
                <a:solidFill>
                  <a:srgbClr val="5E524C"/>
                </a:solidFill>
                <a:uFillTx/>
              </a:defRPr>
            </a:pPr>
            <a:r>
              <a:rPr u="sng">
                <a:solidFill>
                  <a:srgbClr val="0000FF"/>
                </a:solidFill>
                <a:uFill>
                  <a:solidFill>
                    <a:srgbClr val="0000FF"/>
                  </a:solidFill>
                </a:uFill>
                <a:hlinkClick r:id="rId4"/>
              </a:rPr>
              <a:t>http://eyecanlearn.com</a:t>
            </a:r>
          </a:p>
        </p:txBody>
      </p:sp>
      <p:pic>
        <p:nvPicPr>
          <p:cNvPr id="295" name="pasted-image.tiff"/>
          <p:cNvPicPr>
            <a:picLocks noChangeAspect="1"/>
          </p:cNvPicPr>
          <p:nvPr/>
        </p:nvPicPr>
        <p:blipFill>
          <a:blip r:embed="rId5">
            <a:extLst/>
          </a:blip>
          <a:stretch>
            <a:fillRect/>
          </a:stretch>
        </p:blipFill>
        <p:spPr>
          <a:xfrm>
            <a:off x="6076949" y="2419056"/>
            <a:ext cx="3304085" cy="3304084"/>
          </a:xfrm>
          <a:prstGeom prst="rect">
            <a:avLst/>
          </a:prstGeom>
          <a:ln w="12700">
            <a:miter lim="400000"/>
          </a:ln>
        </p:spPr>
      </p:pic>
      <p:sp>
        <p:nvSpPr>
          <p:cNvPr id="296" name="Shape 296"/>
          <p:cNvSpPr/>
          <p:nvPr/>
        </p:nvSpPr>
        <p:spPr>
          <a:xfrm>
            <a:off x="839341" y="1504950"/>
            <a:ext cx="11707118" cy="279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gn="l" defTabSz="457200">
              <a:defRPr sz="1200" i="0">
                <a:solidFill>
                  <a:srgbClr val="48423F"/>
                </a:solidFill>
                <a:effectLst/>
                <a:latin typeface="+mn-lt"/>
                <a:ea typeface="+mn-ea"/>
                <a:cs typeface="+mn-cs"/>
                <a:sym typeface="Helvetica"/>
              </a:defRPr>
            </a:pPr>
            <a:r>
              <a:rPr>
                <a:solidFill>
                  <a:srgbClr val="1B1B1B"/>
                </a:solidFill>
              </a:rPr>
              <a:t>Pursuits</a:t>
            </a:r>
            <a:r>
              <a:t> is the skill that allows our eyes to smoothly follow moving targets.  This is an especially important skills in most sports, allowing us to catch, hit, or kick a moving ball</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p:cNvSpPr>
          <p:nvPr>
            <p:ph type="title"/>
          </p:nvPr>
        </p:nvSpPr>
        <p:spPr>
          <a:prstGeom prst="rect">
            <a:avLst/>
          </a:prstGeom>
        </p:spPr>
        <p:txBody>
          <a:bodyPr/>
          <a:lstStyle/>
          <a:p>
            <a:r>
              <a:rPr dirty="0"/>
              <a:t>Eye to Head Peripheral </a:t>
            </a:r>
          </a:p>
        </p:txBody>
      </p:sp>
      <p:pic>
        <p:nvPicPr>
          <p:cNvPr id="299" name="pasted-image.tiff"/>
          <p:cNvPicPr>
            <a:picLocks noChangeAspect="1"/>
          </p:cNvPicPr>
          <p:nvPr/>
        </p:nvPicPr>
        <p:blipFill>
          <a:blip r:embed="rId2">
            <a:extLst/>
          </a:blip>
          <a:stretch>
            <a:fillRect/>
          </a:stretch>
        </p:blipFill>
        <p:spPr>
          <a:xfrm>
            <a:off x="806450" y="2312607"/>
            <a:ext cx="5410466" cy="3713457"/>
          </a:xfrm>
          <a:prstGeom prst="rect">
            <a:avLst/>
          </a:prstGeom>
          <a:ln w="12700">
            <a:miter lim="400000"/>
          </a:ln>
        </p:spPr>
      </p:pic>
      <p:sp>
        <p:nvSpPr>
          <p:cNvPr id="300" name="Shape 300"/>
          <p:cNvSpPr/>
          <p:nvPr/>
        </p:nvSpPr>
        <p:spPr>
          <a:xfrm>
            <a:off x="7122312" y="5143499"/>
            <a:ext cx="4243203" cy="3479801"/>
          </a:xfrm>
          <a:prstGeom prst="rect">
            <a:avLst/>
          </a:prstGeom>
          <a:ln w="25400">
            <a:solidFill>
              <a:srgbClr val="DDDDDD"/>
            </a:solidFill>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defRPr sz="4800"/>
            </a:pPr>
            <a:r>
              <a:rPr dirty="0"/>
              <a:t>3  5  5 6 9 2 0</a:t>
            </a:r>
          </a:p>
          <a:p>
            <a:pPr>
              <a:defRPr sz="4800"/>
            </a:pPr>
            <a:r>
              <a:rPr dirty="0"/>
              <a:t>4 7 0 2 4 5 3 9</a:t>
            </a:r>
          </a:p>
          <a:p>
            <a:pPr>
              <a:defRPr sz="4800"/>
            </a:pPr>
            <a:r>
              <a:rPr dirty="0"/>
              <a:t> 4 9 0 2 1 3 5 3</a:t>
            </a:r>
          </a:p>
          <a:p>
            <a:pPr>
              <a:defRPr sz="4800"/>
            </a:pPr>
            <a:r>
              <a:rPr dirty="0"/>
              <a:t>8 3 2 4 2 0 3 5</a:t>
            </a:r>
          </a:p>
        </p:txBody>
      </p:sp>
      <p:pic>
        <p:nvPicPr>
          <p:cNvPr id="301" name="pasted-image.tiff"/>
          <p:cNvPicPr>
            <a:picLocks noChangeAspect="1"/>
          </p:cNvPicPr>
          <p:nvPr/>
        </p:nvPicPr>
        <p:blipFill>
          <a:blip r:embed="rId3">
            <a:extLst/>
          </a:blip>
          <a:stretch>
            <a:fillRect/>
          </a:stretch>
        </p:blipFill>
        <p:spPr>
          <a:xfrm>
            <a:off x="8547100" y="1717104"/>
            <a:ext cx="2702496" cy="2702496"/>
          </a:xfrm>
          <a:prstGeom prst="rect">
            <a:avLst/>
          </a:prstGeom>
          <a:ln w="12700">
            <a:miter lim="400000"/>
          </a:ln>
        </p:spPr>
      </p:pic>
      <p:pic>
        <p:nvPicPr>
          <p:cNvPr id="302" name="pasted-image.tiff"/>
          <p:cNvPicPr>
            <a:picLocks noChangeAspect="1"/>
          </p:cNvPicPr>
          <p:nvPr/>
        </p:nvPicPr>
        <p:blipFill>
          <a:blip r:embed="rId4">
            <a:extLst/>
          </a:blip>
          <a:stretch>
            <a:fillRect/>
          </a:stretch>
        </p:blipFill>
        <p:spPr>
          <a:xfrm>
            <a:off x="2399593" y="6642286"/>
            <a:ext cx="2800136" cy="1820088"/>
          </a:xfrm>
          <a:prstGeom prst="rect">
            <a:avLst/>
          </a:prstGeom>
          <a:ln w="12700">
            <a:miter lim="400000"/>
          </a:ln>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p:cNvSpPr>
          <p:nvPr>
            <p:ph type="title"/>
          </p:nvPr>
        </p:nvSpPr>
        <p:spPr>
          <a:prstGeom prst="rect">
            <a:avLst/>
          </a:prstGeom>
        </p:spPr>
        <p:txBody>
          <a:bodyPr/>
          <a:lstStyle/>
          <a:p>
            <a:r>
              <a:t>Brain WORK </a:t>
            </a:r>
          </a:p>
        </p:txBody>
      </p:sp>
      <p:pic>
        <p:nvPicPr>
          <p:cNvPr id="305" name="pasted-image.tiff"/>
          <p:cNvPicPr>
            <a:picLocks noChangeAspect="1"/>
          </p:cNvPicPr>
          <p:nvPr/>
        </p:nvPicPr>
        <p:blipFill>
          <a:blip r:embed="rId2">
            <a:extLst/>
          </a:blip>
          <a:stretch>
            <a:fillRect/>
          </a:stretch>
        </p:blipFill>
        <p:spPr>
          <a:xfrm>
            <a:off x="172903" y="2031467"/>
            <a:ext cx="12658994" cy="4859421"/>
          </a:xfrm>
          <a:prstGeom prst="rect">
            <a:avLst/>
          </a:prstGeom>
          <a:ln w="12700">
            <a:miter lim="400000"/>
          </a:ln>
        </p:spPr>
      </p:pic>
      <p:sp>
        <p:nvSpPr>
          <p:cNvPr id="306" name="Shape 306"/>
          <p:cNvSpPr/>
          <p:nvPr/>
        </p:nvSpPr>
        <p:spPr>
          <a:xfrm>
            <a:off x="7758734" y="8140700"/>
            <a:ext cx="4040532" cy="660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Visual Discrimination </a:t>
            </a:r>
          </a:p>
        </p:txBody>
      </p:sp>
      <p:sp>
        <p:nvSpPr>
          <p:cNvPr id="307" name="Shape 307"/>
          <p:cNvSpPr/>
          <p:nvPr/>
        </p:nvSpPr>
        <p:spPr>
          <a:xfrm>
            <a:off x="2076246" y="8978900"/>
            <a:ext cx="9461908" cy="660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http://eyecanlearn.com/perception/discrimination/</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asted-image.tiff"/>
          <p:cNvPicPr>
            <a:picLocks noChangeAspect="1"/>
          </p:cNvPicPr>
          <p:nvPr/>
        </p:nvPicPr>
        <p:blipFill>
          <a:blip r:embed="rId2">
            <a:extLst/>
          </a:blip>
          <a:stretch>
            <a:fillRect/>
          </a:stretch>
        </p:blipFill>
        <p:spPr>
          <a:xfrm>
            <a:off x="1682749" y="887729"/>
            <a:ext cx="9639302" cy="7711442"/>
          </a:xfrm>
          <a:prstGeom prst="rect">
            <a:avLst/>
          </a:prstGeom>
          <a:ln w="12700">
            <a:miter lim="400000"/>
          </a:ln>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prstGeom prst="rect">
            <a:avLst/>
          </a:prstGeom>
        </p:spPr>
        <p:txBody>
          <a:bodyPr/>
          <a:lstStyle/>
          <a:p>
            <a:r>
              <a:t>VOR-  Gaze Stabilization  </a:t>
            </a:r>
          </a:p>
        </p:txBody>
      </p:sp>
      <p:pic>
        <p:nvPicPr>
          <p:cNvPr id="315" name="pasted-image.tiff"/>
          <p:cNvPicPr>
            <a:picLocks noChangeAspect="1"/>
          </p:cNvPicPr>
          <p:nvPr/>
        </p:nvPicPr>
        <p:blipFill>
          <a:blip r:embed="rId2">
            <a:extLst/>
          </a:blip>
          <a:stretch>
            <a:fillRect/>
          </a:stretch>
        </p:blipFill>
        <p:spPr>
          <a:xfrm>
            <a:off x="2609849" y="1504950"/>
            <a:ext cx="7405553" cy="7319939"/>
          </a:xfrm>
          <a:prstGeom prst="rect">
            <a:avLst/>
          </a:prstGeom>
          <a:ln w="12700">
            <a:miter lim="400000"/>
          </a:ln>
        </p:spPr>
      </p:pic>
      <p:sp>
        <p:nvSpPr>
          <p:cNvPr id="316" name="Shape 316"/>
          <p:cNvSpPr/>
          <p:nvPr/>
        </p:nvSpPr>
        <p:spPr>
          <a:xfrm>
            <a:off x="7513066" y="9042400"/>
            <a:ext cx="1890269" cy="660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180 bpm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p:cNvSpPr>
          <p:nvPr>
            <p:ph type="title"/>
          </p:nvPr>
        </p:nvSpPr>
        <p:spPr>
          <a:xfrm>
            <a:off x="1168400" y="641350"/>
            <a:ext cx="11201400" cy="1714500"/>
          </a:xfrm>
          <a:prstGeom prst="rect">
            <a:avLst/>
          </a:prstGeom>
        </p:spPr>
        <p:txBody>
          <a:bodyPr/>
          <a:lstStyle>
            <a:lvl1pPr algn="ctr">
              <a:defRPr spc="300"/>
            </a:lvl1pPr>
          </a:lstStyle>
          <a:p>
            <a:r>
              <a:t>the Vestibular System</a:t>
            </a:r>
          </a:p>
        </p:txBody>
      </p:sp>
      <p:sp>
        <p:nvSpPr>
          <p:cNvPr id="187" name="Shape 187"/>
          <p:cNvSpPr/>
          <p:nvPr/>
        </p:nvSpPr>
        <p:spPr>
          <a:xfrm>
            <a:off x="787400" y="1797050"/>
            <a:ext cx="7845264" cy="66675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395111" indent="-395111" algn="l">
              <a:buSzPct val="75000"/>
              <a:buChar char="•"/>
              <a:defRPr sz="4000">
                <a:solidFill>
                  <a:srgbClr val="225C1C"/>
                </a:solidFill>
                <a:latin typeface="Avenir Next Demi Bold"/>
                <a:ea typeface="Avenir Next Demi Bold"/>
                <a:cs typeface="Avenir Next Demi Bold"/>
                <a:sym typeface="Avenir Next Demi Bold"/>
              </a:defRPr>
            </a:pPr>
            <a:r>
              <a:t>Sensing and Perceiving Motion</a:t>
            </a:r>
          </a:p>
          <a:p>
            <a:pPr marL="839610" lvl="1" indent="-395111" algn="l">
              <a:buSzPct val="75000"/>
              <a:buChar char="•"/>
              <a:defRPr>
                <a:latin typeface="Avenir Next Medium"/>
                <a:ea typeface="Avenir Next Medium"/>
                <a:cs typeface="Avenir Next Medium"/>
                <a:sym typeface="Avenir Next Medium"/>
              </a:defRPr>
            </a:pPr>
            <a:r>
              <a:t>3 semicircular canals</a:t>
            </a:r>
          </a:p>
          <a:p>
            <a:pPr marL="839610" lvl="1" indent="-395111" algn="l">
              <a:buSzPct val="75000"/>
              <a:buChar char="•"/>
              <a:defRPr>
                <a:latin typeface="Avenir Next Medium"/>
                <a:ea typeface="Avenir Next Medium"/>
                <a:cs typeface="Avenir Next Medium"/>
                <a:sym typeface="Avenir Next Medium"/>
              </a:defRPr>
            </a:pPr>
            <a:r>
              <a:t>2 otoliths (utricle/saccule) </a:t>
            </a:r>
          </a:p>
          <a:p>
            <a:pPr algn="l">
              <a:defRPr>
                <a:latin typeface="Avenir Next Medium"/>
                <a:ea typeface="Avenir Next Medium"/>
                <a:cs typeface="Avenir Next Medium"/>
                <a:sym typeface="Avenir Next Medium"/>
              </a:defRPr>
            </a:pPr>
            <a:endParaRPr/>
          </a:p>
          <a:p>
            <a:pPr marL="395111" indent="-395111" algn="l">
              <a:buSzPct val="75000"/>
              <a:buChar char="•"/>
              <a:defRPr sz="4000">
                <a:solidFill>
                  <a:srgbClr val="2C5C06"/>
                </a:solidFill>
                <a:latin typeface="Avenir Next Demi Bold"/>
                <a:ea typeface="Avenir Next Demi Bold"/>
                <a:cs typeface="Avenir Next Demi Bold"/>
                <a:sym typeface="Avenir Next Demi Bold"/>
              </a:defRPr>
            </a:pPr>
            <a:r>
              <a:t>Gaze Stabilization</a:t>
            </a:r>
          </a:p>
          <a:p>
            <a:pPr marL="839610" lvl="1" indent="-395111" algn="l">
              <a:buSzPct val="75000"/>
              <a:buChar char="•"/>
              <a:defRPr>
                <a:latin typeface="Avenir Next Medium"/>
                <a:ea typeface="Avenir Next Medium"/>
                <a:cs typeface="Avenir Next Medium"/>
                <a:sym typeface="Avenir Next Medium"/>
              </a:defRPr>
            </a:pPr>
            <a:r>
              <a:t>Vestibular Ocular Reflex (VOR) </a:t>
            </a:r>
          </a:p>
          <a:p>
            <a:pPr lvl="1" indent="228600" algn="l">
              <a:defRPr>
                <a:latin typeface="Avenir Next Medium"/>
                <a:ea typeface="Avenir Next Medium"/>
                <a:cs typeface="Avenir Next Medium"/>
                <a:sym typeface="Avenir Next Medium"/>
              </a:defRPr>
            </a:pPr>
            <a:endParaRPr/>
          </a:p>
          <a:p>
            <a:pPr marL="395111" indent="-395111" algn="l">
              <a:buSzPct val="75000"/>
              <a:buChar char="•"/>
              <a:defRPr sz="4000">
                <a:solidFill>
                  <a:srgbClr val="2E5C0D"/>
                </a:solidFill>
                <a:latin typeface="Avenir Next Demi Bold"/>
                <a:ea typeface="Avenir Next Demi Bold"/>
                <a:cs typeface="Avenir Next Demi Bold"/>
                <a:sym typeface="Avenir Next Demi Bold"/>
              </a:defRPr>
            </a:pPr>
            <a:r>
              <a:t>Postural Control</a:t>
            </a:r>
          </a:p>
          <a:p>
            <a:pPr marL="839610" lvl="1" indent="-395111" algn="l">
              <a:buSzPct val="75000"/>
              <a:buChar char="•"/>
              <a:defRPr>
                <a:latin typeface="Avenir Next Medium"/>
                <a:ea typeface="Avenir Next Medium"/>
                <a:cs typeface="Avenir Next Medium"/>
                <a:sym typeface="Avenir Next Medium"/>
              </a:defRPr>
            </a:pPr>
            <a:r>
              <a:t>Vestibular Spinal Reflex (VSR) </a:t>
            </a:r>
            <a:br/>
            <a:endParaRPr/>
          </a:p>
        </p:txBody>
      </p:sp>
      <p:pic>
        <p:nvPicPr>
          <p:cNvPr id="188" name="image14.tif"/>
          <p:cNvPicPr>
            <a:picLocks noChangeAspect="1"/>
          </p:cNvPicPr>
          <p:nvPr/>
        </p:nvPicPr>
        <p:blipFill>
          <a:blip r:embed="rId3">
            <a:extLst/>
          </a:blip>
          <a:stretch>
            <a:fillRect/>
          </a:stretch>
        </p:blipFill>
        <p:spPr>
          <a:xfrm>
            <a:off x="8936625" y="1676400"/>
            <a:ext cx="2240246" cy="2736851"/>
          </a:xfrm>
          <a:prstGeom prst="rect">
            <a:avLst/>
          </a:prstGeom>
          <a:ln w="12700">
            <a:miter lim="400000"/>
          </a:ln>
        </p:spPr>
      </p:pic>
      <p:pic>
        <p:nvPicPr>
          <p:cNvPr id="189" name="image15.jpg" descr="http://4.bp.blogspot.com/-Smvgg4wfkxs/UFOaLDOK16I/AAAAAAAAASw/SkGDZSrtd4U/s1600/EA+Elephant+in+circus.jpg"/>
          <p:cNvPicPr>
            <a:picLocks noChangeAspect="1"/>
          </p:cNvPicPr>
          <p:nvPr/>
        </p:nvPicPr>
        <p:blipFill>
          <a:blip r:embed="rId4">
            <a:extLst/>
          </a:blip>
          <a:stretch>
            <a:fillRect/>
          </a:stretch>
        </p:blipFill>
        <p:spPr>
          <a:xfrm>
            <a:off x="7619872" y="4953000"/>
            <a:ext cx="4873753" cy="3657600"/>
          </a:xfrm>
          <a:prstGeom prst="rect">
            <a:avLst/>
          </a:prstGeom>
          <a:ln w="12700">
            <a:miter lim="400000"/>
          </a:ln>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asted-image.tiff"/>
          <p:cNvPicPr>
            <a:picLocks noChangeAspect="1"/>
          </p:cNvPicPr>
          <p:nvPr/>
        </p:nvPicPr>
        <p:blipFill>
          <a:blip r:embed="rId2">
            <a:extLst/>
          </a:blip>
          <a:stretch>
            <a:fillRect/>
          </a:stretch>
        </p:blipFill>
        <p:spPr>
          <a:xfrm>
            <a:off x="1090307" y="3962400"/>
            <a:ext cx="5018863" cy="3148718"/>
          </a:xfrm>
          <a:prstGeom prst="rect">
            <a:avLst/>
          </a:prstGeom>
          <a:ln w="12700">
            <a:miter lim="400000"/>
          </a:ln>
        </p:spPr>
      </p:pic>
      <p:sp>
        <p:nvSpPr>
          <p:cNvPr id="319" name="Shape 319"/>
          <p:cNvSpPr/>
          <p:nvPr/>
        </p:nvSpPr>
        <p:spPr>
          <a:xfrm>
            <a:off x="812800" y="749299"/>
            <a:ext cx="5573878" cy="9398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lnSpc>
                <a:spcPct val="80000"/>
              </a:lnSpc>
              <a:defRPr sz="4800" b="1" i="0" cap="all" spc="384">
                <a:solidFill>
                  <a:srgbClr val="3E3B39"/>
                </a:solidFill>
                <a:effectLst>
                  <a:outerShdw blurRad="25400" dist="25400" dir="5520000" rotWithShape="0">
                    <a:srgbClr val="FFFFFF">
                      <a:alpha val="72000"/>
                    </a:srgbClr>
                  </a:outerShdw>
                </a:effectLst>
              </a:defRPr>
            </a:lvl1pPr>
          </a:lstStyle>
          <a:p>
            <a:r>
              <a:t>Convergence </a:t>
            </a:r>
          </a:p>
        </p:txBody>
      </p:sp>
      <p:sp>
        <p:nvSpPr>
          <p:cNvPr id="320" name="Shape 320"/>
          <p:cNvSpPr/>
          <p:nvPr/>
        </p:nvSpPr>
        <p:spPr>
          <a:xfrm>
            <a:off x="682599" y="2768600"/>
            <a:ext cx="3079802" cy="66040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rPr>
                <a:latin typeface="Avenir Next Demi Bold"/>
                <a:ea typeface="Avenir Next Demi Bold"/>
                <a:cs typeface="Avenir Next Demi Bold"/>
                <a:sym typeface="Avenir Next Demi Bold"/>
              </a:rPr>
              <a:t>Pencil Push ups</a:t>
            </a:r>
            <a:r>
              <a:t> </a:t>
            </a:r>
          </a:p>
        </p:txBody>
      </p:sp>
      <p:pic>
        <p:nvPicPr>
          <p:cNvPr id="2" name="Picture 1"/>
          <p:cNvPicPr>
            <a:picLocks noChangeAspect="1"/>
          </p:cNvPicPr>
          <p:nvPr/>
        </p:nvPicPr>
        <p:blipFill>
          <a:blip r:embed="rId3"/>
          <a:stretch>
            <a:fillRect/>
          </a:stretch>
        </p:blipFill>
        <p:spPr>
          <a:xfrm>
            <a:off x="7340600" y="2362200"/>
            <a:ext cx="4306518" cy="3930220"/>
          </a:xfrm>
          <a:prstGeom prst="rect">
            <a:avLst/>
          </a:prstGeom>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493" y="216748"/>
            <a:ext cx="12029440" cy="902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00959" y="9237603"/>
            <a:ext cx="8019625" cy="569002"/>
          </a:xfrm>
          <a:prstGeom prst="rect">
            <a:avLst/>
          </a:prstGeom>
          <a:noFill/>
        </p:spPr>
        <p:txBody>
          <a:bodyPr wrap="square" lIns="130048" tIns="65024" rIns="130048" bIns="65024">
            <a:spAutoFit/>
          </a:bodyPr>
          <a:lstStyle/>
          <a:p>
            <a:pPr algn="ctr"/>
            <a:r>
              <a:rPr lang="en-US" sz="2844"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 YOU </a:t>
            </a:r>
          </a:p>
        </p:txBody>
      </p:sp>
    </p:spTree>
    <p:extLst>
      <p:ext uri="{BB962C8B-B14F-4D97-AF65-F5344CB8AC3E}">
        <p14:creationId xmlns:p14="http://schemas.microsoft.com/office/powerpoint/2010/main" val="384743763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p:cNvSpPr>
          <p:nvPr>
            <p:ph type="title"/>
          </p:nvPr>
        </p:nvSpPr>
        <p:spPr>
          <a:xfrm>
            <a:off x="939800" y="533400"/>
            <a:ext cx="11201400" cy="1714500"/>
          </a:xfrm>
          <a:prstGeom prst="rect">
            <a:avLst/>
          </a:prstGeom>
        </p:spPr>
        <p:txBody>
          <a:bodyPr/>
          <a:lstStyle>
            <a:lvl1pPr algn="ctr">
              <a:defRPr spc="300"/>
            </a:lvl1pPr>
          </a:lstStyle>
          <a:p>
            <a:r>
              <a:rPr dirty="0"/>
              <a:t>Post Concussion Vestibular Exam Components </a:t>
            </a:r>
          </a:p>
        </p:txBody>
      </p:sp>
      <p:sp>
        <p:nvSpPr>
          <p:cNvPr id="197" name="Shape 197"/>
          <p:cNvSpPr/>
          <p:nvPr/>
        </p:nvSpPr>
        <p:spPr>
          <a:xfrm>
            <a:off x="614832" y="1270000"/>
            <a:ext cx="5092566" cy="80010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2400">
                <a:latin typeface="Avenir Next Medium"/>
                <a:ea typeface="Avenir Next Medium"/>
                <a:cs typeface="Avenir Next Medium"/>
                <a:sym typeface="Avenir Next Medium"/>
              </a:defRPr>
            </a:pPr>
            <a:endParaRPr dirty="0"/>
          </a:p>
          <a:p>
            <a:pPr algn="l">
              <a:defRPr sz="2400">
                <a:latin typeface="Avenir Next Medium"/>
                <a:ea typeface="Avenir Next Medium"/>
                <a:cs typeface="Avenir Next Medium"/>
                <a:sym typeface="Avenir Next Medium"/>
              </a:defRPr>
            </a:pPr>
            <a:endParaRPr dirty="0"/>
          </a:p>
          <a:p>
            <a:pPr marL="222249" indent="-222249" algn="l">
              <a:buSzPct val="75000"/>
              <a:buChar char="•"/>
              <a:defRPr sz="2300">
                <a:latin typeface="Avenir Next Medium"/>
                <a:ea typeface="Avenir Next Medium"/>
                <a:cs typeface="Avenir Next Medium"/>
                <a:sym typeface="Avenir Next Medium"/>
              </a:defRPr>
            </a:pPr>
            <a:r>
              <a:rPr dirty="0"/>
              <a:t>Cervical Range of Motion</a:t>
            </a:r>
          </a:p>
          <a:p>
            <a:pPr marL="222249" indent="-222249" algn="l">
              <a:buSzPct val="75000"/>
              <a:buChar char="•"/>
              <a:defRPr sz="2300">
                <a:latin typeface="Avenir Next Medium"/>
                <a:ea typeface="Avenir Next Medium"/>
                <a:cs typeface="Avenir Next Medium"/>
                <a:sym typeface="Avenir Next Medium"/>
              </a:defRPr>
            </a:pPr>
            <a:r>
              <a:rPr dirty="0"/>
              <a:t>Cervical Ligamentous Integrity</a:t>
            </a:r>
          </a:p>
          <a:p>
            <a:pPr marL="222249" indent="-222249" algn="l">
              <a:buSzPct val="75000"/>
              <a:buChar char="•"/>
              <a:defRPr sz="2300">
                <a:latin typeface="Avenir Next Medium"/>
                <a:ea typeface="Avenir Next Medium"/>
                <a:cs typeface="Avenir Next Medium"/>
                <a:sym typeface="Avenir Next Medium"/>
              </a:defRPr>
            </a:pPr>
            <a:r>
              <a:rPr dirty="0"/>
              <a:t>General Extremity strength screening</a:t>
            </a:r>
          </a:p>
          <a:p>
            <a:pPr marL="222249" indent="-222249" algn="l">
              <a:buSzPct val="75000"/>
              <a:buChar char="•"/>
              <a:defRPr sz="2300">
                <a:latin typeface="Avenir Next Medium"/>
                <a:ea typeface="Avenir Next Medium"/>
                <a:cs typeface="Avenir Next Medium"/>
                <a:sym typeface="Avenir Next Medium"/>
              </a:defRPr>
            </a:pPr>
            <a:r>
              <a:rPr dirty="0"/>
              <a:t>Fine Motor/Coordination Assessment (finger to nose, finger to object </a:t>
            </a:r>
            <a:r>
              <a:rPr dirty="0" err="1"/>
              <a:t>etc</a:t>
            </a:r>
            <a:r>
              <a:rPr dirty="0"/>
              <a:t>)</a:t>
            </a:r>
          </a:p>
          <a:p>
            <a:pPr marL="222249" indent="-222249" algn="l">
              <a:buSzPct val="75000"/>
              <a:buChar char="•"/>
              <a:defRPr sz="2300">
                <a:latin typeface="Avenir Next Medium"/>
                <a:ea typeface="Avenir Next Medium"/>
                <a:cs typeface="Avenir Next Medium"/>
                <a:sym typeface="Avenir Next Medium"/>
              </a:defRPr>
            </a:pPr>
            <a:r>
              <a:rPr dirty="0"/>
              <a:t>Cranial N. Exam</a:t>
            </a:r>
          </a:p>
          <a:p>
            <a:pPr marL="222249" indent="-222249" algn="l">
              <a:buSzPct val="75000"/>
              <a:buChar char="•"/>
              <a:defRPr sz="2300">
                <a:latin typeface="Avenir Next Medium"/>
                <a:ea typeface="Avenir Next Medium"/>
                <a:cs typeface="Avenir Next Medium"/>
                <a:sym typeface="Avenir Next Medium"/>
              </a:defRPr>
            </a:pPr>
            <a:r>
              <a:rPr dirty="0"/>
              <a:t>Ocular Motor Range of Motion</a:t>
            </a:r>
          </a:p>
          <a:p>
            <a:pPr marL="222249" indent="-222249" algn="l">
              <a:buSzPct val="75000"/>
              <a:buChar char="•"/>
              <a:defRPr sz="2300">
                <a:latin typeface="Avenir Next Medium"/>
                <a:ea typeface="Avenir Next Medium"/>
                <a:cs typeface="Avenir Next Medium"/>
                <a:sym typeface="Avenir Next Medium"/>
              </a:defRPr>
            </a:pPr>
            <a:r>
              <a:rPr dirty="0"/>
              <a:t>Smooth Pursuit</a:t>
            </a:r>
          </a:p>
          <a:p>
            <a:pPr marL="222249" indent="-222249" algn="l">
              <a:buSzPct val="75000"/>
              <a:buChar char="•"/>
              <a:defRPr sz="2300">
                <a:latin typeface="Avenir Next Medium"/>
                <a:ea typeface="Avenir Next Medium"/>
                <a:cs typeface="Avenir Next Medium"/>
                <a:sym typeface="Avenir Next Medium"/>
              </a:defRPr>
            </a:pPr>
            <a:r>
              <a:rPr dirty="0"/>
              <a:t>Saccades</a:t>
            </a:r>
          </a:p>
          <a:p>
            <a:pPr marL="222249" indent="-222249" algn="l">
              <a:buSzPct val="75000"/>
              <a:buChar char="•"/>
              <a:defRPr sz="2300">
                <a:latin typeface="Avenir Next Medium"/>
                <a:ea typeface="Avenir Next Medium"/>
                <a:cs typeface="Avenir Next Medium"/>
                <a:sym typeface="Avenir Next Medium"/>
              </a:defRPr>
            </a:pPr>
            <a:r>
              <a:rPr dirty="0"/>
              <a:t>Vestibular Ocular Reflex (horizontal and vertical at different speeds)</a:t>
            </a:r>
          </a:p>
          <a:p>
            <a:pPr marL="222249" indent="-222249" algn="l">
              <a:buSzPct val="75000"/>
              <a:buChar char="•"/>
              <a:defRPr sz="2300">
                <a:latin typeface="Avenir Next Medium"/>
                <a:ea typeface="Avenir Next Medium"/>
                <a:cs typeface="Avenir Next Medium"/>
                <a:sym typeface="Avenir Next Medium"/>
              </a:defRPr>
            </a:pPr>
            <a:r>
              <a:rPr dirty="0"/>
              <a:t>Head Thrust Test VOR Cancellation Convergence</a:t>
            </a:r>
          </a:p>
          <a:p>
            <a:pPr marL="222249" indent="-222249" algn="l">
              <a:buSzPct val="75000"/>
              <a:buChar char="•"/>
              <a:defRPr sz="2300">
                <a:latin typeface="Avenir Next Medium"/>
                <a:ea typeface="Avenir Next Medium"/>
                <a:cs typeface="Avenir Next Medium"/>
                <a:sym typeface="Avenir Next Medium"/>
              </a:defRPr>
            </a:pPr>
            <a:r>
              <a:rPr dirty="0"/>
              <a:t>Spontaneous Nystagmus </a:t>
            </a:r>
          </a:p>
          <a:p>
            <a:pPr marL="222249" indent="-222249" algn="l">
              <a:buSzPct val="75000"/>
              <a:buChar char="•"/>
              <a:defRPr sz="2300">
                <a:latin typeface="Avenir Next Medium"/>
                <a:ea typeface="Avenir Next Medium"/>
                <a:cs typeface="Avenir Next Medium"/>
                <a:sym typeface="Avenir Next Medium"/>
              </a:defRPr>
            </a:pPr>
            <a:r>
              <a:rPr dirty="0"/>
              <a:t>Fixed Gaze Nystagmus</a:t>
            </a:r>
            <a:endParaRPr sz="2100" dirty="0"/>
          </a:p>
        </p:txBody>
      </p:sp>
      <p:sp>
        <p:nvSpPr>
          <p:cNvPr id="198" name="Shape 198"/>
          <p:cNvSpPr/>
          <p:nvPr/>
        </p:nvSpPr>
        <p:spPr>
          <a:xfrm>
            <a:off x="6302728" y="1934348"/>
            <a:ext cx="6244870" cy="7188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marL="259291" indent="-259291" algn="l">
              <a:buSzPct val="75000"/>
              <a:buChar char="•"/>
              <a:defRPr sz="2300">
                <a:latin typeface="Avenir Next Medium"/>
                <a:ea typeface="Avenir Next Medium"/>
                <a:cs typeface="Avenir Next Medium"/>
                <a:sym typeface="Avenir Next Medium"/>
              </a:defRPr>
            </a:pPr>
            <a:r>
              <a:t>Head Shaking Nystagmus</a:t>
            </a:r>
          </a:p>
          <a:p>
            <a:pPr marL="259291" indent="-259291" algn="l">
              <a:buSzPct val="75000"/>
              <a:buChar char="•"/>
              <a:defRPr sz="2300">
                <a:latin typeface="Avenir Next Medium"/>
                <a:ea typeface="Avenir Next Medium"/>
                <a:cs typeface="Avenir Next Medium"/>
                <a:sym typeface="Avenir Next Medium"/>
              </a:defRPr>
            </a:pPr>
            <a:r>
              <a:t>Dix Hall-pike and Roll Test (rule out BPPV) </a:t>
            </a:r>
          </a:p>
          <a:p>
            <a:pPr marL="259291" indent="-259291" algn="l">
              <a:buSzPct val="75000"/>
              <a:buChar char="•"/>
              <a:defRPr sz="2300">
                <a:latin typeface="Avenir Next Medium"/>
                <a:ea typeface="Avenir Next Medium"/>
                <a:cs typeface="Avenir Next Medium"/>
                <a:sym typeface="Avenir Next Medium"/>
              </a:defRPr>
            </a:pPr>
            <a:r>
              <a:t>Vertebral Artery Test</a:t>
            </a:r>
          </a:p>
          <a:p>
            <a:pPr marL="259291" indent="-259291" algn="l">
              <a:buSzPct val="75000"/>
              <a:buChar char="•"/>
              <a:defRPr sz="2300">
                <a:latin typeface="Avenir Next Medium"/>
                <a:ea typeface="Avenir Next Medium"/>
                <a:cs typeface="Avenir Next Medium"/>
                <a:sym typeface="Avenir Next Medium"/>
              </a:defRPr>
            </a:pPr>
            <a:r>
              <a:t>Tragal Pressure/Valsalva for fistula/inner ear tear</a:t>
            </a:r>
          </a:p>
          <a:p>
            <a:pPr marL="259291" indent="-259291" algn="l">
              <a:buSzPct val="75000"/>
              <a:buChar char="•"/>
              <a:defRPr sz="2300">
                <a:latin typeface="Avenir Next Medium"/>
                <a:ea typeface="Avenir Next Medium"/>
                <a:cs typeface="Avenir Next Medium"/>
                <a:sym typeface="Avenir Next Medium"/>
              </a:defRPr>
            </a:pPr>
            <a:r>
              <a:t>Dynamic Visual Acuity (eye chart) Romberg, </a:t>
            </a:r>
          </a:p>
          <a:p>
            <a:pPr marL="259291" indent="-259291" algn="l">
              <a:buSzPct val="75000"/>
              <a:buChar char="•"/>
              <a:defRPr sz="2300">
                <a:latin typeface="Avenir Next Medium"/>
                <a:ea typeface="Avenir Next Medium"/>
                <a:cs typeface="Avenir Next Medium"/>
                <a:sym typeface="Avenir Next Medium"/>
              </a:defRPr>
            </a:pPr>
            <a:r>
              <a:t>Sharpened Romberg, </a:t>
            </a:r>
          </a:p>
          <a:p>
            <a:pPr marL="259291" indent="-259291" algn="l">
              <a:buSzPct val="75000"/>
              <a:buChar char="•"/>
              <a:defRPr sz="2300">
                <a:latin typeface="Avenir Next Medium"/>
                <a:ea typeface="Avenir Next Medium"/>
                <a:cs typeface="Avenir Next Medium"/>
                <a:sym typeface="Avenir Next Medium"/>
              </a:defRPr>
            </a:pPr>
            <a:r>
              <a:t>Standing Foam (modified CTSIB)</a:t>
            </a:r>
          </a:p>
          <a:p>
            <a:pPr marL="259291" indent="-259291" algn="l">
              <a:buSzPct val="75000"/>
              <a:buChar char="•"/>
              <a:defRPr sz="2300">
                <a:latin typeface="Avenir Next Medium"/>
                <a:ea typeface="Avenir Next Medium"/>
                <a:cs typeface="Avenir Next Medium"/>
                <a:sym typeface="Avenir Next Medium"/>
              </a:defRPr>
            </a:pPr>
            <a:r>
              <a:t>Dynamic Gait Index or Functional Gait Assessment</a:t>
            </a:r>
          </a:p>
          <a:p>
            <a:pPr marL="259291" indent="-259291" algn="l">
              <a:buSzPct val="75000"/>
              <a:buChar char="•"/>
              <a:defRPr sz="2300">
                <a:latin typeface="Avenir Next Medium"/>
                <a:ea typeface="Avenir Next Medium"/>
                <a:cs typeface="Avenir Next Medium"/>
                <a:sym typeface="Avenir Next Medium"/>
              </a:defRPr>
            </a:pPr>
            <a:r>
              <a:t>Tandem walking</a:t>
            </a:r>
          </a:p>
          <a:p>
            <a:pPr marL="259291" indent="-259291" algn="l">
              <a:buSzPct val="75000"/>
              <a:buChar char="•"/>
              <a:defRPr sz="2300">
                <a:latin typeface="Avenir Next Medium"/>
                <a:ea typeface="Avenir Next Medium"/>
                <a:cs typeface="Avenir Next Medium"/>
                <a:sym typeface="Avenir Next Medium"/>
              </a:defRPr>
            </a:pPr>
            <a:r>
              <a:t>Single Leg Stance</a:t>
            </a:r>
          </a:p>
          <a:p>
            <a:pPr marL="259291" indent="-259291" algn="l">
              <a:buSzPct val="75000"/>
              <a:buChar char="•"/>
              <a:defRPr sz="2300">
                <a:latin typeface="Avenir Next Medium"/>
                <a:ea typeface="Avenir Next Medium"/>
                <a:cs typeface="Avenir Next Medium"/>
                <a:sym typeface="Avenir Next Medium"/>
              </a:defRPr>
            </a:pPr>
            <a:r>
              <a:t>BESS Test if applicable / HiMAT</a:t>
            </a:r>
          </a:p>
          <a:p>
            <a:pPr marL="259291" indent="-259291" algn="l">
              <a:buSzPct val="75000"/>
              <a:buChar char="•"/>
              <a:defRPr sz="2300">
                <a:latin typeface="Avenir Next Medium"/>
                <a:ea typeface="Avenir Next Medium"/>
                <a:cs typeface="Avenir Next Medium"/>
                <a:sym typeface="Avenir Next Medium"/>
              </a:defRPr>
            </a:pPr>
            <a:r>
              <a:t>Motion Sensitivity Quotient (if complaints of motion evoked dizziness) </a:t>
            </a:r>
          </a:p>
          <a:p>
            <a:pPr marL="259291" indent="-259291" algn="l">
              <a:buSzPct val="75000"/>
              <a:buChar char="•"/>
              <a:defRPr sz="2300">
                <a:latin typeface="Avenir Next Medium"/>
                <a:ea typeface="Avenir Next Medium"/>
                <a:cs typeface="Avenir Next Medium"/>
                <a:sym typeface="Avenir Next Medium"/>
              </a:defRPr>
            </a:pPr>
            <a:r>
              <a:t>Modified Balke Protocol/ Buffalo Treadmill Test (determine threshold for aerobic activities)</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a:spLocks noGrp="1"/>
          </p:cNvSpPr>
          <p:nvPr>
            <p:ph type="title"/>
          </p:nvPr>
        </p:nvSpPr>
        <p:spPr>
          <a:prstGeom prst="rect">
            <a:avLst/>
          </a:prstGeom>
        </p:spPr>
        <p:txBody>
          <a:bodyPr/>
          <a:lstStyle/>
          <a:p>
            <a:pPr algn="ctr">
              <a:defRPr spc="300"/>
            </a:pPr>
            <a:r>
              <a:t>Vestibular evaluation</a:t>
            </a:r>
          </a:p>
          <a:p>
            <a:pPr algn="ctr">
              <a:defRPr spc="300"/>
            </a:pPr>
            <a:r>
              <a:t>VOMS  + </a:t>
            </a:r>
          </a:p>
        </p:txBody>
      </p:sp>
      <p:sp>
        <p:nvSpPr>
          <p:cNvPr id="243" name="Shape 243"/>
          <p:cNvSpPr>
            <a:spLocks noGrp="1"/>
          </p:cNvSpPr>
          <p:nvPr>
            <p:ph type="body" idx="1"/>
          </p:nvPr>
        </p:nvSpPr>
        <p:spPr>
          <a:xfrm>
            <a:off x="901700" y="2184201"/>
            <a:ext cx="11201400" cy="6782197"/>
          </a:xfrm>
          <a:prstGeom prst="rect">
            <a:avLst/>
          </a:prstGeom>
        </p:spPr>
        <p:txBody>
          <a:bodyPr/>
          <a:lstStyle/>
          <a:p>
            <a:pPr marL="333375" indent="-333375" defTabSz="438150">
              <a:spcBef>
                <a:spcPts val="2400"/>
              </a:spcBef>
              <a:defRPr sz="2700">
                <a:effectLst>
                  <a:outerShdw blurRad="25400" dist="19050" dir="5520000" rotWithShape="0">
                    <a:srgbClr val="FFFFFF">
                      <a:alpha val="71999"/>
                    </a:srgbClr>
                  </a:outerShdw>
                </a:effectLst>
              </a:defRPr>
            </a:pPr>
            <a:r>
              <a:t>Smooth Pursuits (CNS) Vertical/ Horizontal  * </a:t>
            </a:r>
          </a:p>
          <a:p>
            <a:pPr marL="333375" indent="-333375" defTabSz="438150">
              <a:spcBef>
                <a:spcPts val="2400"/>
              </a:spcBef>
              <a:defRPr sz="2700">
                <a:effectLst>
                  <a:outerShdw blurRad="25400" dist="19050" dir="5520000" rotWithShape="0">
                    <a:srgbClr val="FFFFFF">
                      <a:alpha val="71999"/>
                    </a:srgbClr>
                  </a:outerShdw>
                </a:effectLst>
              </a:defRPr>
            </a:pPr>
            <a:r>
              <a:t>Saccades (CNS) Vertical/ Horizontal * </a:t>
            </a:r>
          </a:p>
          <a:p>
            <a:pPr marL="333375" indent="-333375" defTabSz="438150">
              <a:spcBef>
                <a:spcPts val="2400"/>
              </a:spcBef>
              <a:defRPr sz="2700">
                <a:effectLst>
                  <a:outerShdw blurRad="25400" dist="19050" dir="5520000" rotWithShape="0">
                    <a:srgbClr val="FFFFFF">
                      <a:alpha val="71999"/>
                    </a:srgbClr>
                  </a:outerShdw>
                </a:effectLst>
              </a:defRPr>
            </a:pPr>
            <a:r>
              <a:t>Eye Head to Periphery (VOR) </a:t>
            </a:r>
          </a:p>
          <a:p>
            <a:pPr marL="333375" indent="-333375" defTabSz="438150">
              <a:spcBef>
                <a:spcPts val="2400"/>
              </a:spcBef>
              <a:defRPr sz="2700">
                <a:effectLst>
                  <a:outerShdw blurRad="25400" dist="19050" dir="5520000" rotWithShape="0">
                    <a:srgbClr val="FFFFFF">
                      <a:alpha val="71999"/>
                    </a:srgbClr>
                  </a:outerShdw>
                </a:effectLst>
              </a:defRPr>
            </a:pPr>
            <a:r>
              <a:t>Gaze Stabilization (VOR) Vertical/ Horizontal  * </a:t>
            </a:r>
          </a:p>
          <a:p>
            <a:pPr marL="333375" indent="-333375" defTabSz="438150">
              <a:spcBef>
                <a:spcPts val="2400"/>
              </a:spcBef>
              <a:defRPr sz="2700">
                <a:effectLst>
                  <a:outerShdw blurRad="25400" dist="19050" dir="5520000" rotWithShape="0">
                    <a:srgbClr val="FFFFFF">
                      <a:alpha val="71999"/>
                    </a:srgbClr>
                  </a:outerShdw>
                </a:effectLst>
              </a:defRPr>
            </a:pPr>
            <a:r>
              <a:t>Head Thrust (VOR) </a:t>
            </a:r>
          </a:p>
          <a:p>
            <a:pPr marL="333375" indent="-333375" defTabSz="438150">
              <a:spcBef>
                <a:spcPts val="2400"/>
              </a:spcBef>
              <a:defRPr sz="2700">
                <a:effectLst>
                  <a:outerShdw blurRad="25400" dist="19050" dir="5520000" rotWithShape="0">
                    <a:srgbClr val="FFFFFF">
                      <a:alpha val="71999"/>
                    </a:srgbClr>
                  </a:outerShdw>
                </a:effectLst>
              </a:defRPr>
            </a:pPr>
            <a:r>
              <a:t>Head Shaking Nystagmus (VOR) </a:t>
            </a:r>
          </a:p>
          <a:p>
            <a:pPr marL="333375" indent="-333375" defTabSz="438150">
              <a:spcBef>
                <a:spcPts val="2400"/>
              </a:spcBef>
              <a:defRPr sz="2700">
                <a:effectLst>
                  <a:outerShdw blurRad="25400" dist="19050" dir="5520000" rotWithShape="0">
                    <a:srgbClr val="FFFFFF">
                      <a:alpha val="71999"/>
                    </a:srgbClr>
                  </a:outerShdw>
                </a:effectLst>
              </a:defRPr>
            </a:pPr>
            <a:r>
              <a:t>Dynamic Acuity (VOR) </a:t>
            </a:r>
          </a:p>
          <a:p>
            <a:pPr marL="333375" indent="-333375" defTabSz="438150">
              <a:spcBef>
                <a:spcPts val="2400"/>
              </a:spcBef>
              <a:defRPr sz="2700">
                <a:effectLst>
                  <a:outerShdw blurRad="25400" dist="19050" dir="5520000" rotWithShape="0">
                    <a:srgbClr val="FFFFFF">
                      <a:alpha val="71999"/>
                    </a:srgbClr>
                  </a:outerShdw>
                </a:effectLst>
              </a:defRPr>
            </a:pPr>
            <a:r>
              <a:t>Visual Motion Sensitivity * </a:t>
            </a:r>
          </a:p>
          <a:p>
            <a:pPr marL="333375" indent="-333375" defTabSz="438150">
              <a:spcBef>
                <a:spcPts val="2400"/>
              </a:spcBef>
              <a:defRPr sz="2700">
                <a:effectLst>
                  <a:outerShdw blurRad="25400" dist="19050" dir="5520000" rotWithShape="0">
                    <a:srgbClr val="FFFFFF">
                      <a:alpha val="71999"/>
                    </a:srgbClr>
                  </a:outerShdw>
                </a:effectLst>
              </a:defRPr>
            </a:pPr>
            <a:r>
              <a:t>Convergence  * </a:t>
            </a:r>
          </a:p>
        </p:txBody>
      </p:sp>
      <p:sp>
        <p:nvSpPr>
          <p:cNvPr id="244" name="Shape 244"/>
          <p:cNvSpPr/>
          <p:nvPr/>
        </p:nvSpPr>
        <p:spPr>
          <a:xfrm>
            <a:off x="7010552" y="7099300"/>
            <a:ext cx="5282896" cy="12192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90% accurate in identifying </a:t>
            </a:r>
          </a:p>
          <a:p>
            <a:r>
              <a:t>patients with concussion  </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p:nvPr/>
        </p:nvSpPr>
        <p:spPr>
          <a:xfrm>
            <a:off x="762000" y="641350"/>
            <a:ext cx="11201400" cy="16103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nSpc>
                <a:spcPct val="80000"/>
              </a:lnSpc>
              <a:defRPr sz="4800" b="1" i="0" cap="all" spc="300">
                <a:solidFill>
                  <a:srgbClr val="3E3B39"/>
                </a:solidFill>
                <a:effectLst>
                  <a:outerShdw blurRad="25400" dist="25400" dir="5520000" rotWithShape="0">
                    <a:srgbClr val="FFFFFF">
                      <a:alpha val="72000"/>
                    </a:srgbClr>
                  </a:outerShdw>
                </a:effectLst>
              </a:defRPr>
            </a:pPr>
            <a:r>
              <a:rPr dirty="0"/>
              <a:t>Vestibular evaluation</a:t>
            </a:r>
            <a:endParaRPr spc="384" dirty="0"/>
          </a:p>
          <a:p>
            <a:pPr>
              <a:lnSpc>
                <a:spcPct val="80000"/>
              </a:lnSpc>
              <a:defRPr sz="4800" b="1" i="0" cap="all" spc="300">
                <a:solidFill>
                  <a:srgbClr val="3E3B39"/>
                </a:solidFill>
                <a:effectLst>
                  <a:outerShdw blurRad="25400" dist="25400" dir="5520000" rotWithShape="0">
                    <a:srgbClr val="FFFFFF">
                      <a:alpha val="72000"/>
                    </a:srgbClr>
                  </a:outerShdw>
                </a:effectLst>
              </a:defRPr>
            </a:pPr>
            <a:r>
              <a:rPr dirty="0"/>
              <a:t>VOMS  </a:t>
            </a:r>
          </a:p>
        </p:txBody>
      </p:sp>
      <p:sp>
        <p:nvSpPr>
          <p:cNvPr id="247" name="Shape 247"/>
          <p:cNvSpPr/>
          <p:nvPr/>
        </p:nvSpPr>
        <p:spPr>
          <a:xfrm>
            <a:off x="787400" y="3492499"/>
            <a:ext cx="11379200" cy="51501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i="0">
                <a:solidFill>
                  <a:srgbClr val="275C23"/>
                </a:solidFill>
                <a:latin typeface="Avenir Next Demi Bold"/>
                <a:ea typeface="Avenir Next Demi Bold"/>
                <a:cs typeface="Avenir Next Demi Bold"/>
                <a:sym typeface="Avenir Next Demi Bold"/>
              </a:defRPr>
            </a:pPr>
            <a:r>
              <a:rPr dirty="0">
                <a:effectLst/>
              </a:rPr>
              <a:t>SMOOTH PURSUITS (CNS)  HORIZONTAL/ VERTICAL </a:t>
            </a:r>
          </a:p>
          <a:p>
            <a:pPr algn="l">
              <a:defRPr i="0">
                <a:latin typeface="Avenir Next Medium"/>
                <a:ea typeface="Avenir Next Medium"/>
                <a:cs typeface="Avenir Next Medium"/>
                <a:sym typeface="Avenir Next Medium"/>
              </a:defRPr>
            </a:pPr>
            <a:r>
              <a:rPr dirty="0">
                <a:effectLst/>
              </a:rPr>
              <a:t>Head Still - Follow target; various speeds up &amp; down</a:t>
            </a:r>
          </a:p>
          <a:p>
            <a:pPr algn="l">
              <a:defRPr i="0">
                <a:solidFill>
                  <a:srgbClr val="3D6D48"/>
                </a:solidFill>
                <a:latin typeface="Avenir Next Medium"/>
                <a:ea typeface="Avenir Next Medium"/>
                <a:cs typeface="Avenir Next Medium"/>
                <a:sym typeface="Avenir Next Medium"/>
              </a:defRPr>
            </a:pPr>
            <a:endParaRPr dirty="0">
              <a:effectLst/>
            </a:endParaRPr>
          </a:p>
          <a:p>
            <a:pPr algn="l">
              <a:defRPr i="0">
                <a:solidFill>
                  <a:srgbClr val="3D6D48"/>
                </a:solidFill>
                <a:latin typeface="Avenir Next Medium"/>
                <a:ea typeface="Avenir Next Medium"/>
                <a:cs typeface="Avenir Next Medium"/>
                <a:sym typeface="Avenir Next Medium"/>
              </a:defRPr>
            </a:pPr>
            <a:r>
              <a:rPr dirty="0">
                <a:effectLst/>
                <a:latin typeface="Avenir Next Demi Bold"/>
                <a:ea typeface="Avenir Next Demi Bold"/>
                <a:cs typeface="Avenir Next Demi Bold"/>
                <a:sym typeface="Avenir Next Demi Bold"/>
              </a:rPr>
              <a:t>SACCADES (CNS) Vertical/ Horizontal</a:t>
            </a:r>
            <a:r>
              <a:rPr dirty="0">
                <a:effectLst/>
              </a:rPr>
              <a:t> </a:t>
            </a:r>
          </a:p>
          <a:p>
            <a:pPr algn="l">
              <a:defRPr i="0">
                <a:latin typeface="Avenir Next Medium"/>
                <a:ea typeface="Avenir Next Medium"/>
                <a:cs typeface="Avenir Next Medium"/>
                <a:sym typeface="Avenir Next Medium"/>
              </a:defRPr>
            </a:pPr>
            <a:r>
              <a:rPr dirty="0">
                <a:effectLst/>
              </a:rPr>
              <a:t>Head Still - Eyes move quickly between targets  </a:t>
            </a:r>
          </a:p>
          <a:p>
            <a:pPr algn="l">
              <a:defRPr i="0">
                <a:latin typeface="Avenir Next Medium"/>
                <a:ea typeface="Avenir Next Medium"/>
                <a:cs typeface="Avenir Next Medium"/>
                <a:sym typeface="Avenir Next Medium"/>
              </a:defRPr>
            </a:pPr>
            <a:endParaRPr dirty="0">
              <a:effectLst/>
            </a:endParaRPr>
          </a:p>
          <a:p>
            <a:pPr algn="l">
              <a:defRPr i="0">
                <a:latin typeface="Avenir Next Medium"/>
                <a:ea typeface="Avenir Next Medium"/>
                <a:cs typeface="Avenir Next Medium"/>
                <a:sym typeface="Avenir Next Medium"/>
              </a:defRPr>
            </a:pPr>
            <a:r>
              <a:rPr dirty="0">
                <a:effectLst/>
              </a:rPr>
              <a:t> 			</a:t>
            </a:r>
            <a:r>
              <a:rPr sz="2600" dirty="0">
                <a:effectLst/>
              </a:rPr>
              <a:t>	</a:t>
            </a:r>
            <a:r>
              <a:rPr sz="2600" dirty="0">
                <a:effectLst/>
                <a:latin typeface="Avenir Next Demi Bold"/>
                <a:ea typeface="Avenir Next Demi Bold"/>
                <a:cs typeface="Avenir Next Demi Bold"/>
                <a:sym typeface="Avenir Next Demi Bold"/>
              </a:rPr>
              <a:t>		</a:t>
            </a:r>
            <a:r>
              <a:rPr sz="2600" u="sng" dirty="0">
                <a:solidFill>
                  <a:srgbClr val="3D6D48"/>
                </a:solidFill>
                <a:effectLst/>
                <a:latin typeface="Avenir Next Demi Bold"/>
                <a:ea typeface="Avenir Next Demi Bold"/>
                <a:cs typeface="Avenir Next Demi Bold"/>
                <a:sym typeface="Avenir Next Demi Bold"/>
              </a:rPr>
              <a:t>w/pursuit/saccade problems </a:t>
            </a:r>
            <a:endParaRPr sz="2600" dirty="0">
              <a:effectLst/>
            </a:endParaRPr>
          </a:p>
          <a:p>
            <a:pPr>
              <a:defRPr sz="2600" i="0">
                <a:latin typeface="Avenir Next Medium"/>
                <a:ea typeface="Avenir Next Medium"/>
                <a:cs typeface="Avenir Next Medium"/>
                <a:sym typeface="Avenir Next Medium"/>
              </a:defRPr>
            </a:pPr>
            <a:r>
              <a:rPr dirty="0">
                <a:effectLst/>
              </a:rPr>
              <a:t>Patients are often high symptomatic </a:t>
            </a:r>
          </a:p>
          <a:p>
            <a:pPr>
              <a:defRPr sz="2600" i="0">
                <a:latin typeface="Avenir Next Medium"/>
                <a:ea typeface="Avenir Next Medium"/>
                <a:cs typeface="Avenir Next Medium"/>
                <a:sym typeface="Avenir Next Medium"/>
              </a:defRPr>
            </a:pPr>
            <a:r>
              <a:rPr dirty="0">
                <a:effectLst/>
              </a:rPr>
              <a:t>Unable to read or watch TV without headaches </a:t>
            </a:r>
          </a:p>
          <a:p>
            <a:pPr>
              <a:defRPr sz="2600" i="0">
                <a:latin typeface="Avenir Next Medium"/>
                <a:ea typeface="Avenir Next Medium"/>
                <a:cs typeface="Avenir Next Medium"/>
                <a:sym typeface="Avenir Next Medium"/>
              </a:defRPr>
            </a:pPr>
            <a:r>
              <a:rPr dirty="0">
                <a:effectLst/>
              </a:rPr>
              <a:t>Video games, computers, phone scrolling </a:t>
            </a:r>
          </a:p>
          <a:p>
            <a:pPr>
              <a:defRPr sz="2600" i="0">
                <a:latin typeface="Avenir Next Medium"/>
                <a:ea typeface="Avenir Next Medium"/>
                <a:cs typeface="Avenir Next Medium"/>
                <a:sym typeface="Avenir Next Medium"/>
              </a:defRPr>
            </a:pPr>
            <a:r>
              <a:rPr dirty="0">
                <a:effectLst/>
              </a:rPr>
              <a:t>Diving is difficult </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body" idx="1"/>
          </p:nvPr>
        </p:nvSpPr>
        <p:spPr>
          <a:xfrm>
            <a:off x="1117600" y="2425700"/>
            <a:ext cx="11201400" cy="5969000"/>
          </a:xfrm>
          <a:prstGeom prst="rect">
            <a:avLst/>
          </a:prstGeom>
        </p:spPr>
        <p:txBody>
          <a:bodyPr/>
          <a:lstStyle/>
          <a:p>
            <a:pPr marL="0" indent="0">
              <a:buSzTx/>
              <a:buNone/>
              <a:defRPr>
                <a:solidFill>
                  <a:srgbClr val="305C16"/>
                </a:solidFill>
              </a:defRPr>
            </a:pPr>
            <a:r>
              <a:rPr dirty="0">
                <a:effectLst/>
              </a:rPr>
              <a:t>Eye to Head Periphery (VOR) </a:t>
            </a:r>
          </a:p>
          <a:p>
            <a:r>
              <a:rPr dirty="0">
                <a:effectLst/>
              </a:rPr>
              <a:t>Turn you head and focus on a target at each side, move head at a moderate speed 5 times </a:t>
            </a:r>
          </a:p>
          <a:p>
            <a:pPr>
              <a:defRPr>
                <a:solidFill>
                  <a:srgbClr val="3B5C2A"/>
                </a:solidFill>
              </a:defRPr>
            </a:pPr>
            <a:endParaRPr dirty="0">
              <a:effectLst/>
            </a:endParaRPr>
          </a:p>
          <a:p>
            <a:r>
              <a:rPr dirty="0">
                <a:effectLst/>
              </a:rPr>
              <a:t>Normal up to 2 beats of nystagmus, readjustment, lags, visual, redirection, or nystagmus </a:t>
            </a:r>
          </a:p>
        </p:txBody>
      </p:sp>
      <p:sp>
        <p:nvSpPr>
          <p:cNvPr id="250" name="Shape 250"/>
          <p:cNvSpPr/>
          <p:nvPr/>
        </p:nvSpPr>
        <p:spPr>
          <a:xfrm>
            <a:off x="762000" y="641350"/>
            <a:ext cx="11201400" cy="161036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pPr>
              <a:lnSpc>
                <a:spcPct val="80000"/>
              </a:lnSpc>
              <a:defRPr sz="4800" b="1" i="0" cap="all" spc="300">
                <a:solidFill>
                  <a:srgbClr val="3E3B39"/>
                </a:solidFill>
                <a:effectLst>
                  <a:outerShdw blurRad="25400" dist="25400" dir="5520000" rotWithShape="0">
                    <a:srgbClr val="FFFFFF">
                      <a:alpha val="72000"/>
                    </a:srgbClr>
                  </a:outerShdw>
                </a:effectLst>
              </a:defRPr>
            </a:pPr>
            <a:r>
              <a:t>Vestibular evaluation</a:t>
            </a:r>
            <a:endParaRPr spc="384"/>
          </a:p>
          <a:p>
            <a:pPr>
              <a:lnSpc>
                <a:spcPct val="80000"/>
              </a:lnSpc>
              <a:defRPr sz="4800" b="1" i="0" cap="all" spc="300">
                <a:solidFill>
                  <a:srgbClr val="3E3B39"/>
                </a:solidFill>
                <a:effectLst>
                  <a:outerShdw blurRad="25400" dist="25400" dir="5520000" rotWithShape="0">
                    <a:srgbClr val="FFFFFF">
                      <a:alpha val="72000"/>
                    </a:srgbClr>
                  </a:outerShdw>
                </a:effectLst>
              </a:defRPr>
            </a:pPr>
            <a:r>
              <a:t>VOMS  </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p:cNvSpPr>
          <p:nvPr>
            <p:ph type="title"/>
          </p:nvPr>
        </p:nvSpPr>
        <p:spPr>
          <a:prstGeom prst="rect">
            <a:avLst/>
          </a:prstGeom>
        </p:spPr>
        <p:txBody>
          <a:bodyPr/>
          <a:lstStyle/>
          <a:p>
            <a:pPr algn="ctr">
              <a:defRPr spc="300"/>
            </a:pPr>
            <a:r>
              <a:t>Vestibular evaluation</a:t>
            </a:r>
          </a:p>
          <a:p>
            <a:pPr algn="ctr">
              <a:defRPr spc="300"/>
            </a:pPr>
            <a:r>
              <a:t>VOMS  </a:t>
            </a:r>
          </a:p>
        </p:txBody>
      </p:sp>
      <p:sp>
        <p:nvSpPr>
          <p:cNvPr id="253" name="Shape 253"/>
          <p:cNvSpPr>
            <a:spLocks noGrp="1"/>
          </p:cNvSpPr>
          <p:nvPr>
            <p:ph type="body" idx="1"/>
          </p:nvPr>
        </p:nvSpPr>
        <p:spPr>
          <a:xfrm>
            <a:off x="635000" y="1295400"/>
            <a:ext cx="11201400" cy="5969000"/>
          </a:xfrm>
          <a:prstGeom prst="rect">
            <a:avLst/>
          </a:prstGeom>
        </p:spPr>
        <p:txBody>
          <a:bodyPr/>
          <a:lstStyle/>
          <a:p>
            <a:pPr marL="0" indent="0">
              <a:buSzTx/>
              <a:buNone/>
              <a:defRPr>
                <a:solidFill>
                  <a:srgbClr val="195C25"/>
                </a:solidFill>
              </a:defRPr>
            </a:pPr>
            <a:r>
              <a:t>Gaze Stabilization (VOR) Horizontal/ Vertical </a:t>
            </a:r>
          </a:p>
          <a:p>
            <a:pPr lvl="1"/>
            <a:r>
              <a:t>Keep your eyes on a stationary object held midline, eye level approx. 12” away, turn your head side to side 5 times </a:t>
            </a:r>
          </a:p>
          <a:p>
            <a:pPr lvl="1"/>
            <a:r>
              <a:t>180 bpm; 20 degrees each side </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title"/>
          </p:nvPr>
        </p:nvSpPr>
        <p:spPr>
          <a:prstGeom prst="rect">
            <a:avLst/>
          </a:prstGeom>
        </p:spPr>
        <p:txBody>
          <a:bodyPr/>
          <a:lstStyle/>
          <a:p>
            <a:pPr algn="ctr">
              <a:defRPr spc="300"/>
            </a:pPr>
            <a:r>
              <a:t>Vestibular evaluation</a:t>
            </a:r>
            <a:br/>
            <a:r>
              <a:t>VOMS </a:t>
            </a:r>
          </a:p>
        </p:txBody>
      </p:sp>
      <p:sp>
        <p:nvSpPr>
          <p:cNvPr id="256" name="Shape 256"/>
          <p:cNvSpPr>
            <a:spLocks noGrp="1"/>
          </p:cNvSpPr>
          <p:nvPr>
            <p:ph type="body" idx="1"/>
          </p:nvPr>
        </p:nvSpPr>
        <p:spPr>
          <a:xfrm>
            <a:off x="787400" y="2603500"/>
            <a:ext cx="11201400" cy="5969000"/>
          </a:xfrm>
          <a:prstGeom prst="rect">
            <a:avLst/>
          </a:prstGeom>
        </p:spPr>
        <p:txBody>
          <a:bodyPr/>
          <a:lstStyle/>
          <a:p>
            <a:pPr marL="0" indent="0">
              <a:buSzTx/>
              <a:buNone/>
              <a:defRPr>
                <a:solidFill>
                  <a:srgbClr val="395C28"/>
                </a:solidFill>
              </a:defRPr>
            </a:pPr>
            <a:r>
              <a:rPr dirty="0">
                <a:effectLst/>
              </a:rPr>
              <a:t>HEAD THRUST (VOR)</a:t>
            </a:r>
            <a:r>
              <a:rPr dirty="0">
                <a:solidFill>
                  <a:srgbClr val="5E524C"/>
                </a:solidFill>
                <a:effectLst/>
              </a:rPr>
              <a:t> </a:t>
            </a:r>
          </a:p>
          <a:p>
            <a:r>
              <a:rPr dirty="0"/>
              <a:t>Tester passively moves the head in a horizontal pattern 10-15 degrees off center moving with slow movements &amp; gradually increasing speed, with no set pattern, as the patient is instructed to maintain gaze on examiner’s nose.  (30 degree head tilt) </a:t>
            </a:r>
          </a:p>
          <a:p>
            <a:r>
              <a:rPr dirty="0"/>
              <a:t>Abnormal if patient has to make corrective saccades. </a:t>
            </a:r>
          </a:p>
        </p:txBody>
      </p:sp>
    </p:spTree>
  </p:cSld>
  <p:clrMapOvr>
    <a:masterClrMapping/>
  </p:clrMapOvr>
  <p:transition spd="slow"/>
</p:sld>
</file>

<file path=ppt/theme/theme1.xml><?xml version="1.0" encoding="utf-8"?>
<a:theme xmlns:a="http://schemas.openxmlformats.org/drawingml/2006/main" name="New_Template5">
  <a:themeElements>
    <a:clrScheme name="New_Template5">
      <a:dk1>
        <a:srgbClr val="5E524C"/>
      </a:dk1>
      <a:lt1>
        <a:srgbClr val="12455E"/>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Helvetica Neue"/>
        <a:ea typeface="Helvetica Neue"/>
        <a:cs typeface="Helvetica Neue"/>
      </a:majorFont>
      <a:minorFont>
        <a:latin typeface="Helvetica"/>
        <a:ea typeface="Helvetica"/>
        <a:cs typeface="Helvetica"/>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chemeClr val="accent1"/>
          </a:solidFill>
          <a:prstDash val="solid"/>
          <a:round/>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760000" rotWithShape="0">
            <a:srgbClr val="FFFFFF">
              <a:alpha val="3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5">
  <a:themeElements>
    <a:clrScheme name="New_Template5">
      <a:dk1>
        <a:srgbClr val="000000"/>
      </a:dk1>
      <a:lt1>
        <a:srgbClr val="FFFFFF"/>
      </a:lt1>
      <a:dk2>
        <a:srgbClr val="A7A7A7"/>
      </a:dk2>
      <a:lt2>
        <a:srgbClr val="535353"/>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Helvetica Neue"/>
        <a:ea typeface="Helvetica Neue"/>
        <a:cs typeface="Helvetica Neue"/>
      </a:majorFont>
      <a:minorFont>
        <a:latin typeface="Helvetica"/>
        <a:ea typeface="Helvetica"/>
        <a:cs typeface="Helvetica"/>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2455E"/>
        </a:solidFill>
        <a:ln w="25400" cap="flat">
          <a:solidFill>
            <a:schemeClr val="accent1"/>
          </a:solidFill>
          <a:prstDash val="solid"/>
          <a:round/>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760000" rotWithShape="0">
            <a:srgbClr val="FFFFFF">
              <a:alpha val="3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a:ea typeface="Avenir Next"/>
            <a:cs typeface="Avenir Next"/>
            <a:sym typeface="Avenir N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3458</TotalTime>
  <Words>1215</Words>
  <Application>Microsoft Office PowerPoint</Application>
  <PresentationFormat>Custom</PresentationFormat>
  <Paragraphs>175</Paragraphs>
  <Slides>31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Apple Symbols</vt:lpstr>
      <vt:lpstr>Arial</vt:lpstr>
      <vt:lpstr>Avenir Next</vt:lpstr>
      <vt:lpstr>Avenir Next Demi Bold</vt:lpstr>
      <vt:lpstr>Avenir Next Medium</vt:lpstr>
      <vt:lpstr>Helvetica</vt:lpstr>
      <vt:lpstr>Helvetica Neue</vt:lpstr>
      <vt:lpstr>New_Template5</vt:lpstr>
      <vt:lpstr>Vestibular &amp; balance rehab</vt:lpstr>
      <vt:lpstr>PowerPoint Presentation</vt:lpstr>
      <vt:lpstr>the Vestibular System</vt:lpstr>
      <vt:lpstr>Post Concussion Vestibular Exam Components </vt:lpstr>
      <vt:lpstr>Vestibular evaluation VOMS  + </vt:lpstr>
      <vt:lpstr>PowerPoint Presentation</vt:lpstr>
      <vt:lpstr>PowerPoint Presentation</vt:lpstr>
      <vt:lpstr>Vestibular evaluation VOMS  </vt:lpstr>
      <vt:lpstr>Vestibular evaluation VOMS </vt:lpstr>
      <vt:lpstr>Vestibular evaluation VOMS  </vt:lpstr>
      <vt:lpstr>PowerPoint Presentation</vt:lpstr>
      <vt:lpstr>Vestibular evaluation VOMS  </vt:lpstr>
      <vt:lpstr>Vestibular evaluation VOMS  </vt:lpstr>
      <vt:lpstr>Case Study </vt:lpstr>
      <vt:lpstr>Case Study - Evaluation </vt:lpstr>
      <vt:lpstr>PowerPoint Presentation</vt:lpstr>
      <vt:lpstr>PowerPoint Presentation</vt:lpstr>
      <vt:lpstr>CASE STUDY – Evaluation </vt:lpstr>
      <vt:lpstr>Case Study: </vt:lpstr>
      <vt:lpstr>PowerPoint Presentation</vt:lpstr>
      <vt:lpstr>Basic Treatment sequence </vt:lpstr>
      <vt:lpstr>PowerPoint Presentation</vt:lpstr>
      <vt:lpstr>Saccades   refer to the eye’s ability to quickly and accurately shift from one target to another. This is a critical skill in reading, involving very specific eye movements.</vt:lpstr>
      <vt:lpstr>Saccades </vt:lpstr>
      <vt:lpstr>Smooth Pursuits </vt:lpstr>
      <vt:lpstr>Eye to Head Peripheral </vt:lpstr>
      <vt:lpstr>Brain WORK </vt:lpstr>
      <vt:lpstr>PowerPoint Presentation</vt:lpstr>
      <vt:lpstr>VOR-  Gaze Stabilization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Vestibular &amp; balance rehab</dc:title>
  <dc:creator>Katie P Weems</dc:creator>
  <cp:lastModifiedBy>Katie P Weems</cp:lastModifiedBy>
  <cp:revision>24</cp:revision>
  <dcterms:modified xsi:type="dcterms:W3CDTF">2019-09-11T18:10:49Z</dcterms:modified>
</cp:coreProperties>
</file>