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25"/>
  </p:notesMasterIdLst>
  <p:sldIdLst>
    <p:sldId id="256" r:id="rId3"/>
    <p:sldId id="257" r:id="rId4"/>
    <p:sldId id="278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8EA98-F144-43D8-B4AD-98E06E41D83C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6965B-4AD6-4A7F-A338-F5984C61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2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6965B-4AD6-4A7F-A338-F5984C614B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6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t">
            <a:noAutofit/>
          </a:bodyPr>
          <a:lstStyle>
            <a:lvl1pPr algn="ctr">
              <a:defRPr sz="3600" b="1" cap="small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290" y="4263778"/>
            <a:ext cx="6295604" cy="1086237"/>
          </a:xfrm>
        </p:spPr>
        <p:txBody>
          <a:bodyPr>
            <a:normAutofit/>
          </a:bodyPr>
          <a:lstStyle>
            <a:lvl1pPr marL="0" indent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rgbClr val="63666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3" y="6322664"/>
            <a:ext cx="1197219" cy="404614"/>
          </a:xfrm>
          <a:prstGeom prst="rect">
            <a:avLst/>
          </a:prstGeom>
        </p:spPr>
        <p:txBody>
          <a:bodyPr/>
          <a:lstStyle>
            <a:lvl1pPr algn="r">
              <a:defRPr sz="1050" baseline="0">
                <a:solidFill>
                  <a:srgbClr val="63666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B1ECFE2-5ADF-4476-8C45-A3ABE7A7AF4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  <a:solidFill>
            <a:schemeClr val="accent1"/>
          </a:solidFill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81" y="6204304"/>
            <a:ext cx="4417107" cy="44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3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9144000" cy="2068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5" y="445576"/>
            <a:ext cx="7020248" cy="1561455"/>
          </a:xfrm>
        </p:spPr>
        <p:txBody>
          <a:bodyPr anchor="t">
            <a:normAutofit/>
          </a:bodyPr>
          <a:lstStyle>
            <a:lvl1pPr algn="ctr">
              <a:lnSpc>
                <a:spcPct val="84000"/>
              </a:lnSpc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2363491"/>
            <a:ext cx="9144000" cy="4494508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1ECFE2-5ADF-4476-8C45-A3ABE7A7AF41}" type="slidenum">
              <a:rPr lang="en-US" smtClean="0">
                <a:solidFill>
                  <a:srgbClr val="6D6E70"/>
                </a:solidFill>
              </a:rPr>
              <a:pPr/>
              <a:t>‹#›</a:t>
            </a:fld>
            <a:endParaRPr lang="en-US">
              <a:solidFill>
                <a:srgbClr val="6D6E7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1" y="2069024"/>
            <a:ext cx="9143999" cy="294467"/>
          </a:xfrm>
          <a:prstGeom prst="rect">
            <a:avLst/>
          </a:prstGeom>
          <a:solidFill>
            <a:srgbClr val="BA0C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96" y="6204303"/>
            <a:ext cx="4417107" cy="44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8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4B1ECFE2-5ADF-4476-8C45-A3ABE7A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69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4B1ECFE2-5ADF-4476-8C45-A3ABE7A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7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D0480B8B-DDA9-4BA1-AB03-7C212554E7B2}" type="datetime1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4B1ECFE2-5ADF-4476-8C45-A3ABE7A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7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3600" b="1" cap="small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1ECFE2-5ADF-4476-8C45-A3ABE7A7AF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1673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1739788"/>
            <a:ext cx="3335840" cy="4127613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400" baseline="0">
                <a:solidFill>
                  <a:schemeClr val="tx2"/>
                </a:solidFill>
              </a:defRPr>
            </a:lvl4pPr>
            <a:lvl5pPr>
              <a:defRPr sz="12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1747880"/>
            <a:ext cx="3335840" cy="411952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4B1ECFE2-5ADF-4476-8C45-A3ABE7A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7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0313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733328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727016"/>
            <a:ext cx="3335839" cy="311610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668" y="1742852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2735108"/>
            <a:ext cx="3335840" cy="31322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4B1ECFE2-5ADF-4476-8C45-A3ABE7A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1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520BEB13-809F-4CED-B7A3-D45B2BF5C3CC}" type="datetime1">
              <a:rPr lang="en-US" smtClean="0"/>
              <a:t>10/5/2017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4B1ECFE2-5ADF-4476-8C45-A3ABE7A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9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4B1ECFE2-5ADF-4476-8C45-A3ABE7A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7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 userDrawn="1"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1ECFE2-5ADF-4476-8C45-A3ABE7A7AF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329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1ECFE2-5ADF-4476-8C45-A3ABE7A7AF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76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2309" y="580604"/>
            <a:ext cx="7200900" cy="8678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731696"/>
            <a:ext cx="7200900" cy="4135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3013" y="6322664"/>
            <a:ext cx="1197219" cy="404614"/>
          </a:xfrm>
          <a:prstGeom prst="rect">
            <a:avLst/>
          </a:prstGeom>
        </p:spPr>
        <p:txBody>
          <a:bodyPr/>
          <a:lstStyle>
            <a:lvl1pPr algn="r">
              <a:defRPr sz="1050" b="1" i="0" baseline="0">
                <a:solidFill>
                  <a:srgbClr val="63666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B1ECFE2-5ADF-4476-8C45-A3ABE7A7AF4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95149" y="1519360"/>
            <a:ext cx="7475220" cy="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96" y="6204303"/>
            <a:ext cx="4417107" cy="44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25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5" r:id="rId10"/>
    <p:sldLayoutId id="2147483682" r:id="rId11"/>
    <p:sldLayoutId id="2147483683" r:id="rId12"/>
  </p:sldLayoutIdLs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000" kern="1200" baseline="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400" kern="1200" baseline="0">
          <a:solidFill>
            <a:srgbClr val="63666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rgbClr val="63666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rgbClr val="63666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rgbClr val="63666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rgbClr val="63666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2309" y="580604"/>
            <a:ext cx="7200900" cy="8678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731696"/>
            <a:ext cx="7200900" cy="4135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3013" y="6322664"/>
            <a:ext cx="1197219" cy="404614"/>
          </a:xfrm>
          <a:prstGeom prst="rect">
            <a:avLst/>
          </a:prstGeom>
        </p:spPr>
        <p:txBody>
          <a:bodyPr/>
          <a:lstStyle>
            <a:lvl1pPr algn="r">
              <a:defRPr sz="1050" b="1" baseline="0">
                <a:solidFill>
                  <a:srgbClr val="63666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B1ECFE2-5ADF-4476-8C45-A3ABE7A7AF4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95149" y="1519360"/>
            <a:ext cx="7475220" cy="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96" y="6204303"/>
            <a:ext cx="4417107" cy="44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310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000" kern="1200" baseline="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400" kern="1200" baseline="0">
          <a:solidFill>
            <a:srgbClr val="63666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rgbClr val="63666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rgbClr val="63666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rgbClr val="63666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rgbClr val="63666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ra.nih.gov/files/ASSIST_user_guide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.era.nih.gov/assis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ASSIST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entire ASSIST user guide can </a:t>
            </a:r>
            <a:r>
              <a:rPr lang="en-US" dirty="0"/>
              <a:t>be found at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era.nih.gov/files/ASSIST_user_guide.pdf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8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Action Tabs -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73752" y="1731696"/>
            <a:ext cx="2346545" cy="413570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Gives a general summary of the application, including status, PI name, FOA number, etc.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228" y="1623216"/>
            <a:ext cx="5373525" cy="455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00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Action Tabs – R&amp;R Cover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9170" y="1648835"/>
            <a:ext cx="5798389" cy="413543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11</a:t>
            </a:fld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3433156" y="2261062"/>
            <a:ext cx="1845426" cy="3657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Click here to edit numbers 1-21. 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455" y="1978428"/>
            <a:ext cx="20957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 1-21 on the R&amp;R Cover tab are exactly the same as 1-21 in the SF 424 application pdf package.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of the information will auto-populate.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all required fields are completed.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791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Saving Work in Each 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are in “edit” mode, the option to save is at the bottom of each action tab.</a:t>
            </a:r>
          </a:p>
          <a:p>
            <a:r>
              <a:rPr lang="en-US" dirty="0" smtClean="0"/>
              <a:t>If you select “Save and Keep Lock” no one else will be able to edit the form until you go back in and select “Save and Release Lock.”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386" y="3934604"/>
            <a:ext cx="581977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43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504330"/>
            <a:ext cx="7200900" cy="86787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Action Tabs – Cover Page Supplement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31696"/>
            <a:ext cx="2883413" cy="413570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 requested information in this tab is the same information requested on the PHS3989 Cover Page Supplement. For more information see page 96 of the ASSIST user guide.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113" y="1567203"/>
            <a:ext cx="4578016" cy="4691180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5968537" y="2152995"/>
            <a:ext cx="1953491" cy="5237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edit button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40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Action Tabs – Other Project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2022" y="1731696"/>
            <a:ext cx="2427577" cy="4135704"/>
          </a:xfrm>
        </p:spPr>
        <p:txBody>
          <a:bodyPr/>
          <a:lstStyle/>
          <a:p>
            <a:r>
              <a:rPr lang="en-US" dirty="0" smtClean="0"/>
              <a:t>See page 101 of the ASSIST user guide for directions on this tab.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791" y="1554365"/>
            <a:ext cx="4702232" cy="4721744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1862050" y="2344190"/>
            <a:ext cx="1512395" cy="648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Page view in “edit” mode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467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Action Tabs - Sites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7179" y="1683888"/>
            <a:ext cx="7504592" cy="295461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15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353397" y="2493819"/>
            <a:ext cx="1576924" cy="9917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Edit to add UNM HSC as the primary site.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3657600" y="2903635"/>
            <a:ext cx="1637608" cy="787216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 add additional sites like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subawards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5964" y="4838007"/>
            <a:ext cx="7277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grant meets the criteria for off campus work, list the off campus site as the primary performance location.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18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Action Tabs – Senior/Key Person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role of the PI is auto-populated from their era Commons user name, however you may need to edit or update some of their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25" y="3109548"/>
            <a:ext cx="7040546" cy="2261149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145579" y="4240122"/>
            <a:ext cx="2313927" cy="5569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Click here to edit PI information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3997383" y="4240122"/>
            <a:ext cx="1263534" cy="1135320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Click here to add additional key people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640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Action Tabs – Senior/Key Person Profile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5178" y="1665461"/>
            <a:ext cx="3783593" cy="413543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17</a:t>
            </a:fld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4513811" y="292608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94465" y="2044931"/>
            <a:ext cx="27029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in the person’s era Commons user name &amp; press populated fields from Credentials to auto fill in more information.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816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Action Tabs – Senior/Key Person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951" y="1805247"/>
            <a:ext cx="6299082" cy="40621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36492" y="2901142"/>
            <a:ext cx="1138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zip codes must have four digit suffix of 0000</a:t>
            </a:r>
          </a:p>
        </p:txBody>
      </p:sp>
      <p:sp>
        <p:nvSpPr>
          <p:cNvPr id="7" name="Left Arrow 6"/>
          <p:cNvSpPr/>
          <p:nvPr/>
        </p:nvSpPr>
        <p:spPr>
          <a:xfrm>
            <a:off x="6615348" y="276813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32309" y="4655127"/>
            <a:ext cx="1454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attachments must be in pdf format.</a:t>
            </a:r>
            <a:endParaRPr lang="en-US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573311" y="3158159"/>
            <a:ext cx="1673186" cy="166947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82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Action Tabs – Research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page is exactly like the PHS 398 Research Plan in the SF424 pdf package once you press the “edit” button.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883" y="3141086"/>
            <a:ext cx="6915717" cy="232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5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ASSIST?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 can be used to submit the SF424 form set electronically through Grants.gov to the NIH &amp; other participating agencies.</a:t>
            </a:r>
          </a:p>
          <a:p>
            <a:r>
              <a:rPr lang="en-US" dirty="0" smtClean="0"/>
              <a:t>Since the pdf version of the SF424 will be going away in 2018, this is a great alternative.</a:t>
            </a:r>
          </a:p>
          <a:p>
            <a:r>
              <a:rPr lang="en-US" dirty="0" smtClean="0"/>
              <a:t>ASSIST can be used for single-project or multi-project applications.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4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Action Tabs – Research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336" y="1731696"/>
            <a:ext cx="2951018" cy="4135704"/>
          </a:xfrm>
        </p:spPr>
        <p:txBody>
          <a:bodyPr/>
          <a:lstStyle/>
          <a:p>
            <a:r>
              <a:rPr lang="en-US" dirty="0" smtClean="0"/>
              <a:t>What is required on this page will depend on your RFA or announcement. See page 143 of the ASSIST user guide for more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354" y="1665493"/>
            <a:ext cx="4755304" cy="457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576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Action Tabs -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your RFA or announcement, you may use a modular budget, or a R&amp;R Budget.</a:t>
            </a:r>
          </a:p>
          <a:p>
            <a:r>
              <a:rPr lang="en-US" dirty="0" smtClean="0"/>
              <a:t>If you are using a modular budget &amp; have a </a:t>
            </a:r>
            <a:r>
              <a:rPr lang="en-US" dirty="0" err="1" smtClean="0"/>
              <a:t>subawardee</a:t>
            </a:r>
            <a:r>
              <a:rPr lang="en-US" dirty="0" smtClean="0"/>
              <a:t>, you do NOT need to add the R&amp;R </a:t>
            </a:r>
            <a:r>
              <a:rPr lang="en-US" dirty="0" err="1" smtClean="0"/>
              <a:t>Subaward</a:t>
            </a:r>
            <a:r>
              <a:rPr lang="en-US" dirty="0" smtClean="0"/>
              <a:t> Budget. Having a Modular and a R&amp;R will cause an error that won’t allow the application to be submitted.</a:t>
            </a:r>
          </a:p>
          <a:p>
            <a:r>
              <a:rPr lang="en-US" dirty="0" smtClean="0"/>
              <a:t>Budget information can be found in the ASSIST user guide starting on page 146.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70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ASSIST training guide is 270 pages, we suggest using the ctrl + F feature to quickly search </a:t>
            </a:r>
            <a:r>
              <a:rPr lang="en-US" smtClean="0"/>
              <a:t>out </a:t>
            </a:r>
            <a:r>
              <a:rPr lang="en-US" smtClean="0"/>
              <a:t>word </a:t>
            </a:r>
            <a:r>
              <a:rPr lang="en-US" dirty="0" smtClean="0"/>
              <a:t>phrases.</a:t>
            </a:r>
          </a:p>
          <a:p>
            <a:r>
              <a:rPr lang="en-US" dirty="0" smtClean="0"/>
              <a:t>Be sure to give your grants specialist the ASSIST record number via click or through email.</a:t>
            </a:r>
          </a:p>
          <a:p>
            <a:r>
              <a:rPr lang="en-US" dirty="0" smtClean="0"/>
              <a:t>The 10 and 5 business day deadlines still apply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Always feel free to contact your grants specialist with any questions you may have or help you may need!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13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When Should I Use ASSIST?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department has a preference on what platform to use, always check with the department head before changing.</a:t>
            </a:r>
          </a:p>
          <a:p>
            <a:r>
              <a:rPr lang="en-US" dirty="0" smtClean="0"/>
              <a:t>ASSIST can be used for any NIH submission unless the RFA states otherwise, and also for SAMHSA applications.</a:t>
            </a:r>
          </a:p>
          <a:p>
            <a:r>
              <a:rPr lang="en-US" dirty="0" smtClean="0"/>
              <a:t>Which application platform to use (ASSIST, Click, Work Space, </a:t>
            </a:r>
            <a:r>
              <a:rPr lang="en-US" dirty="0" err="1" smtClean="0"/>
              <a:t>etc</a:t>
            </a:r>
            <a:r>
              <a:rPr lang="en-US" dirty="0" smtClean="0"/>
              <a:t>) is largely a matter of preference.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1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 I use ASSIST?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ASSIST, you must have an era Commons log in. If you do not have one, contact your grants specialist at SPO.</a:t>
            </a:r>
          </a:p>
          <a:p>
            <a:r>
              <a:rPr lang="en-US" dirty="0" smtClean="0"/>
              <a:t>Log in with your era Commons credentials at the </a:t>
            </a:r>
            <a:r>
              <a:rPr lang="en-US" dirty="0"/>
              <a:t>ASSIST </a:t>
            </a:r>
            <a:r>
              <a:rPr lang="en-US" dirty="0" smtClean="0"/>
              <a:t>homepage: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public.era.nih.gov/assist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entire ASSIST user guide is available on the homepage, on the right hand side.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0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Once you have logged in, you will be prompted to enter the announcement number.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On the next page, details about the funding opportunity will show up.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1" y="2288128"/>
            <a:ext cx="6976456" cy="1662802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 rot="5087356">
            <a:off x="5195454" y="250563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196" y="4261330"/>
            <a:ext cx="6467908" cy="203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067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Filling In The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309" y="1615318"/>
            <a:ext cx="7200900" cy="4135704"/>
          </a:xfrm>
        </p:spPr>
        <p:txBody>
          <a:bodyPr/>
          <a:lstStyle/>
          <a:p>
            <a:r>
              <a:rPr lang="en-US" dirty="0" smtClean="0"/>
              <a:t>You will be prompted to fill out additional information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523" y="2436550"/>
            <a:ext cx="4514884" cy="343085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1655124" y="2526101"/>
            <a:ext cx="2094807" cy="1771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This will prefill as long as your era Commons ID is associated with UNM HSC</a:t>
            </a:r>
          </a:p>
          <a:p>
            <a:pPr algn="ctr"/>
            <a:endParaRPr lang="en-US" sz="1100" dirty="0"/>
          </a:p>
        </p:txBody>
      </p:sp>
      <p:sp>
        <p:nvSpPr>
          <p:cNvPr id="8" name="Right Arrow 7"/>
          <p:cNvSpPr/>
          <p:nvPr/>
        </p:nvSpPr>
        <p:spPr>
          <a:xfrm>
            <a:off x="549532" y="4406547"/>
            <a:ext cx="3086991" cy="71236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Type in the PI’s era Commons user name</a:t>
            </a:r>
            <a:endParaRPr lang="en-US" sz="1200" dirty="0"/>
          </a:p>
        </p:txBody>
      </p:sp>
      <p:sp>
        <p:nvSpPr>
          <p:cNvPr id="9" name="Right Arrow 8"/>
          <p:cNvSpPr/>
          <p:nvPr/>
        </p:nvSpPr>
        <p:spPr>
          <a:xfrm>
            <a:off x="3749931" y="5436524"/>
            <a:ext cx="1733976" cy="607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Now we are ready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34135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309" y="580604"/>
            <a:ext cx="7200900" cy="660695"/>
          </a:xfrm>
        </p:spPr>
        <p:txBody>
          <a:bodyPr/>
          <a:lstStyle/>
          <a:p>
            <a:pPr algn="ctr"/>
            <a:r>
              <a:rPr lang="en-US" dirty="0" smtClean="0"/>
              <a:t>Now What?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4615" y="1655394"/>
            <a:ext cx="7200900" cy="357368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7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5993474" y="3507970"/>
            <a:ext cx="1604358" cy="631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6315318" y="3639185"/>
            <a:ext cx="1471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Note this number in the click record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615" y="5312080"/>
            <a:ext cx="7463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ASSIST &amp; Click do not “talk” to each other, it is important to note in the click record the ASSIST number. Otherwise your grants specialist won’t know where it is.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249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Actions Buttons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2734" y="1593517"/>
            <a:ext cx="2580534" cy="429081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83268" y="1929356"/>
            <a:ext cx="51156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additional users access by entering their era Commons login name. See page 11 of the ASSIST user guide.</a:t>
            </a:r>
            <a:endParaRPr lang="en-US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3268" y="2407808"/>
            <a:ext cx="51156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this to add the budget form, inclusion enrollment report, etc. See page 62 of the ASSIST user guide. </a:t>
            </a:r>
            <a:endParaRPr lang="en-US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3268" y="2839690"/>
            <a:ext cx="51156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generates a printable preview of the application. See page 243 of the ASSIST user guide.</a:t>
            </a:r>
            <a:endParaRPr lang="en-US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83268" y="3287196"/>
            <a:ext cx="5102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this button at any time to check for errors. See page 259 of ASSIST user guide for required user access levels.</a:t>
            </a:r>
            <a:endParaRPr lang="en-US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283268" y="2360243"/>
            <a:ext cx="5102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83268" y="2869473"/>
            <a:ext cx="5102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361266" y="3269932"/>
            <a:ext cx="5102352" cy="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361267" y="3725946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283268" y="3732320"/>
            <a:ext cx="50802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Tracks all status changes for application. See page 229 of ASSIST user guide.</a:t>
            </a:r>
            <a:endParaRPr lang="en-US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3361267" y="4042461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283268" y="4096382"/>
            <a:ext cx="51156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when PI is ready to have application submitted or if they want to abandon the application. See page 226 of ASSIST user guide.</a:t>
            </a:r>
            <a:endParaRPr lang="en-US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3361267" y="4655528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283268" y="4817653"/>
            <a:ext cx="51803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used by SO or AO to copy the application’s structure &amp; data for use in another application. See page 55 of the ASSIST user guide.</a:t>
            </a:r>
            <a:endParaRPr lang="en-US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3429000" y="5263989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283268" y="5318894"/>
            <a:ext cx="44967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will permanently delete the application with no way of undoing it.</a:t>
            </a:r>
            <a:endParaRPr lang="en-US" sz="1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590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Action Tabs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CFE2-5ADF-4476-8C45-A3ABE7A7AF41}" type="slidenum">
              <a:rPr lang="en-US" smtClean="0"/>
              <a:t>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Each tab across the top of the application offers access to a different section of the SF424 package</a:t>
            </a:r>
          </a:p>
          <a:p>
            <a:r>
              <a:rPr lang="en-US" sz="2000" dirty="0" smtClean="0"/>
              <a:t>The tabs pictured above are what automatically populates.</a:t>
            </a:r>
          </a:p>
          <a:p>
            <a:r>
              <a:rPr lang="en-US" sz="2000" dirty="0" smtClean="0"/>
              <a:t>The budget tab(s) &amp; any additional tabs need to be added by using the “Add Optional Form” action button on the left side.</a:t>
            </a:r>
          </a:p>
          <a:p>
            <a:r>
              <a:rPr lang="en-US" sz="2000" dirty="0" smtClean="0"/>
              <a:t>Please note, once you click on a tab, a new Action button will appear on the left side titled “Return to Application.” This will take you back to the main summary tab.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573786"/>
            <a:ext cx="7582708" cy="1013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3515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herry-Teal">
      <a:dk1>
        <a:sysClr val="windowText" lastClr="000000"/>
      </a:dk1>
      <a:lt1>
        <a:sysClr val="window" lastClr="FFFFFF"/>
      </a:lt1>
      <a:dk2>
        <a:srgbClr val="6D6E70"/>
      </a:dk2>
      <a:lt2>
        <a:srgbClr val="B0B2B4"/>
      </a:lt2>
      <a:accent1>
        <a:srgbClr val="008995"/>
      </a:accent1>
      <a:accent2>
        <a:srgbClr val="BA0C2F"/>
      </a:accent2>
      <a:accent3>
        <a:srgbClr val="008995"/>
      </a:accent3>
      <a:accent4>
        <a:srgbClr val="BA0C2F"/>
      </a:accent4>
      <a:accent5>
        <a:srgbClr val="008C99"/>
      </a:accent5>
      <a:accent6>
        <a:srgbClr val="BA0C2F"/>
      </a:accent6>
      <a:hlink>
        <a:srgbClr val="008995"/>
      </a:hlink>
      <a:folHlink>
        <a:srgbClr val="BA0C2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1_Crop">
  <a:themeElements>
    <a:clrScheme name="Cherry-Teal">
      <a:dk1>
        <a:sysClr val="windowText" lastClr="000000"/>
      </a:dk1>
      <a:lt1>
        <a:sysClr val="window" lastClr="FFFFFF"/>
      </a:lt1>
      <a:dk2>
        <a:srgbClr val="6D6E70"/>
      </a:dk2>
      <a:lt2>
        <a:srgbClr val="B0B2B4"/>
      </a:lt2>
      <a:accent1>
        <a:srgbClr val="008995"/>
      </a:accent1>
      <a:accent2>
        <a:srgbClr val="BA0C2F"/>
      </a:accent2>
      <a:accent3>
        <a:srgbClr val="008995"/>
      </a:accent3>
      <a:accent4>
        <a:srgbClr val="BA0C2F"/>
      </a:accent4>
      <a:accent5>
        <a:srgbClr val="008C99"/>
      </a:accent5>
      <a:accent6>
        <a:srgbClr val="BA0C2F"/>
      </a:accent6>
      <a:hlink>
        <a:srgbClr val="008995"/>
      </a:hlink>
      <a:folHlink>
        <a:srgbClr val="BA0C2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Template4</Template>
  <TotalTime>140</TotalTime>
  <Words>1159</Words>
  <Application>Microsoft Office PowerPoint</Application>
  <PresentationFormat>On-screen Show (4:3)</PresentationFormat>
  <Paragraphs>113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Franklin Gothic Book</vt:lpstr>
      <vt:lpstr>Crop</vt:lpstr>
      <vt:lpstr>1_Crop</vt:lpstr>
      <vt:lpstr>ASSIST TRAINING</vt:lpstr>
      <vt:lpstr>What is ASSIST?</vt:lpstr>
      <vt:lpstr>When Should I Use ASSIST?</vt:lpstr>
      <vt:lpstr>How do I use ASSIST?</vt:lpstr>
      <vt:lpstr>Getting Started</vt:lpstr>
      <vt:lpstr>Filling In The Blanks</vt:lpstr>
      <vt:lpstr>Now What?</vt:lpstr>
      <vt:lpstr>Actions Buttons</vt:lpstr>
      <vt:lpstr>Action Tabs</vt:lpstr>
      <vt:lpstr>Action Tabs - Summary</vt:lpstr>
      <vt:lpstr>Action Tabs – R&amp;R Cover</vt:lpstr>
      <vt:lpstr>Saving Work in Each Tab</vt:lpstr>
      <vt:lpstr>Action Tabs – Cover Page Supplement</vt:lpstr>
      <vt:lpstr>Action Tabs – Other Project Information</vt:lpstr>
      <vt:lpstr>Action Tabs - Sites</vt:lpstr>
      <vt:lpstr>Action Tabs – Senior/Key Person Profile</vt:lpstr>
      <vt:lpstr>Action Tabs – Senior/Key Person Profile</vt:lpstr>
      <vt:lpstr>Action Tabs – Senior/Key Person Profile</vt:lpstr>
      <vt:lpstr>Action Tabs – Research Plan</vt:lpstr>
      <vt:lpstr>Action Tabs – Research Plan</vt:lpstr>
      <vt:lpstr>Action Tabs - Budgets</vt:lpstr>
      <vt:lpstr>Final Thoughts</vt:lpstr>
    </vt:vector>
  </TitlesOfParts>
  <Company>UNM HSC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A Payne</dc:creator>
  <cp:lastModifiedBy>Jessica Stanton</cp:lastModifiedBy>
  <cp:revision>25</cp:revision>
  <dcterms:created xsi:type="dcterms:W3CDTF">2016-11-18T21:47:17Z</dcterms:created>
  <dcterms:modified xsi:type="dcterms:W3CDTF">2017-10-05T16:52:53Z</dcterms:modified>
</cp:coreProperties>
</file>